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3"/>
  </p:notesMasterIdLst>
  <p:handoutMasterIdLst>
    <p:handoutMasterId r:id="rId64"/>
  </p:handoutMasterIdLst>
  <p:sldIdLst>
    <p:sldId id="276" r:id="rId2"/>
    <p:sldId id="530" r:id="rId3"/>
    <p:sldId id="630" r:id="rId4"/>
    <p:sldId id="629" r:id="rId5"/>
    <p:sldId id="631" r:id="rId6"/>
    <p:sldId id="632" r:id="rId7"/>
    <p:sldId id="633" r:id="rId8"/>
    <p:sldId id="634" r:id="rId9"/>
    <p:sldId id="672" r:id="rId10"/>
    <p:sldId id="531" r:id="rId11"/>
    <p:sldId id="502" r:id="rId12"/>
    <p:sldId id="621" r:id="rId13"/>
    <p:sldId id="622" r:id="rId14"/>
    <p:sldId id="623" r:id="rId15"/>
    <p:sldId id="636" r:id="rId16"/>
    <p:sldId id="261" r:id="rId17"/>
    <p:sldId id="638" r:id="rId18"/>
    <p:sldId id="639" r:id="rId19"/>
    <p:sldId id="673" r:id="rId20"/>
    <p:sldId id="612" r:id="rId21"/>
    <p:sldId id="519" r:id="rId22"/>
    <p:sldId id="522" r:id="rId23"/>
    <p:sldId id="657" r:id="rId24"/>
    <p:sldId id="635" r:id="rId25"/>
    <p:sldId id="658" r:id="rId26"/>
    <p:sldId id="471" r:id="rId27"/>
    <p:sldId id="266" r:id="rId28"/>
    <p:sldId id="265" r:id="rId29"/>
    <p:sldId id="296" r:id="rId30"/>
    <p:sldId id="671" r:id="rId31"/>
    <p:sldId id="613" r:id="rId32"/>
    <p:sldId id="614" r:id="rId33"/>
    <p:sldId id="659" r:id="rId34"/>
    <p:sldId id="615" r:id="rId35"/>
    <p:sldId id="625" r:id="rId36"/>
    <p:sldId id="626" r:id="rId37"/>
    <p:sldId id="627" r:id="rId38"/>
    <p:sldId id="628" r:id="rId39"/>
    <p:sldId id="665" r:id="rId40"/>
    <p:sldId id="666" r:id="rId41"/>
    <p:sldId id="660" r:id="rId42"/>
    <p:sldId id="661" r:id="rId43"/>
    <p:sldId id="662" r:id="rId44"/>
    <p:sldId id="663" r:id="rId45"/>
    <p:sldId id="664" r:id="rId46"/>
    <p:sldId id="668" r:id="rId47"/>
    <p:sldId id="488" r:id="rId48"/>
    <p:sldId id="669" r:id="rId49"/>
    <p:sldId id="674" r:id="rId50"/>
    <p:sldId id="670" r:id="rId51"/>
    <p:sldId id="617" r:id="rId52"/>
    <p:sldId id="616" r:id="rId53"/>
    <p:sldId id="618" r:id="rId54"/>
    <p:sldId id="675" r:id="rId55"/>
    <p:sldId id="619" r:id="rId56"/>
    <p:sldId id="349" r:id="rId57"/>
    <p:sldId id="528" r:id="rId58"/>
    <p:sldId id="676" r:id="rId59"/>
    <p:sldId id="677" r:id="rId60"/>
    <p:sldId id="529" r:id="rId61"/>
    <p:sldId id="40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6"/>
            <p14:sldId id="530"/>
          </p14:sldIdLst>
        </p14:section>
        <p14:section name="JSON &amp; XML" id="{E1490C4E-30E7-43BF-A680-614F68D3874C}">
          <p14:sldIdLst>
            <p14:sldId id="630"/>
            <p14:sldId id="629"/>
            <p14:sldId id="631"/>
            <p14:sldId id="632"/>
            <p14:sldId id="633"/>
            <p14:sldId id="634"/>
          </p14:sldIdLst>
        </p14:section>
        <p14:section name="JavaScript" id="{B071098D-BC30-4E97-B502-DD8B3C0121D5}">
          <p14:sldIdLst>
            <p14:sldId id="672"/>
            <p14:sldId id="531"/>
            <p14:sldId id="502"/>
            <p14:sldId id="621"/>
          </p14:sldIdLst>
        </p14:section>
        <p14:section name="AJAX" id="{F95B45DB-AFFC-4726-9AB6-60AFCBE1081A}">
          <p14:sldIdLst>
            <p14:sldId id="622"/>
            <p14:sldId id="623"/>
            <p14:sldId id="636"/>
            <p14:sldId id="261"/>
            <p14:sldId id="638"/>
            <p14:sldId id="639"/>
          </p14:sldIdLst>
        </p14:section>
        <p14:section name="jQuery" id="{B4BA5E86-F407-4554-B35A-D1F4BA05A238}">
          <p14:sldIdLst>
            <p14:sldId id="673"/>
            <p14:sldId id="612"/>
            <p14:sldId id="519"/>
            <p14:sldId id="522"/>
            <p14:sldId id="657"/>
            <p14:sldId id="635"/>
            <p14:sldId id="658"/>
          </p14:sldIdLst>
        </p14:section>
        <p14:section name="jQuery AJAX" id="{7CCFA1D6-8D00-49EB-9120-1652BDB8ED75}">
          <p14:sldIdLst>
            <p14:sldId id="471"/>
            <p14:sldId id="266"/>
            <p14:sldId id="265"/>
            <p14:sldId id="296"/>
          </p14:sldIdLst>
        </p14:section>
        <p14:section name="Web API" id="{6CED9FD8-E739-463D-B242-71DABE91667D}">
          <p14:sldIdLst>
            <p14:sldId id="671"/>
            <p14:sldId id="613"/>
            <p14:sldId id="614"/>
            <p14:sldId id="659"/>
            <p14:sldId id="615"/>
            <p14:sldId id="625"/>
            <p14:sldId id="626"/>
            <p14:sldId id="627"/>
            <p14:sldId id="628"/>
            <p14:sldId id="665"/>
            <p14:sldId id="666"/>
            <p14:sldId id="660"/>
            <p14:sldId id="661"/>
            <p14:sldId id="662"/>
            <p14:sldId id="663"/>
            <p14:sldId id="664"/>
          </p14:sldIdLst>
        </p14:section>
        <p14:section name="Angular" id="{B227A896-81E6-42BE-BD38-110E11A2286B}">
          <p14:sldIdLst>
            <p14:sldId id="668"/>
            <p14:sldId id="488"/>
            <p14:sldId id="669"/>
            <p14:sldId id="674"/>
            <p14:sldId id="670"/>
          </p14:sldIdLst>
        </p14:section>
        <p14:section name="CORS" id="{09B16740-AB7B-4A35-82E3-9FFFD1162B06}">
          <p14:sldIdLst>
            <p14:sldId id="617"/>
            <p14:sldId id="616"/>
            <p14:sldId id="618"/>
            <p14:sldId id="675"/>
            <p14:sldId id="619"/>
          </p14:sldIdLst>
        </p14:section>
        <p14:section name="Conclusion" id="{10E03AB1-9AA8-4E86-9A64-D741901E50A2}">
          <p14:sldIdLst>
            <p14:sldId id="349"/>
            <p14:sldId id="528"/>
            <p14:sldId id="676"/>
            <p14:sldId id="677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7" autoAdjust="0"/>
    <p:restoredTop sz="94403" autoAdjust="0"/>
  </p:normalViewPr>
  <p:slideViewPr>
    <p:cSldViewPr snapToGrid="0" showGuides="1">
      <p:cViewPr varScale="1">
        <p:scale>
          <a:sx n="88" d="100"/>
          <a:sy n="88" d="100"/>
        </p:scale>
        <p:origin x="557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437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746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yntax.asp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medium.com/javascript-non-grata/the-top-10-things-wrong-with-javascript-58f440d6b3d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hyperlink" Target="https://www.w3schools.com/js/js_es5.a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svg"/><Relationship Id="rId5" Type="http://schemas.openxmlformats.org/officeDocument/2006/relationships/image" Target="../media/image64.png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rends.builtwith.com/javascript/jQue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hyperlink" Target="http://jquery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flaticon.com/authors/smashicon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3.png"/><Relationship Id="rId7" Type="http://schemas.openxmlformats.org/officeDocument/2006/relationships/image" Target="../media/image81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9.sv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95.png"/><Relationship Id="rId26" Type="http://schemas.openxmlformats.org/officeDocument/2006/relationships/image" Target="../media/image9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9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9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8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93.png"/><Relationship Id="rId22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9.jpe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0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0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6648651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JSON &amp; XML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JavaScript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3200" noProof="1"/>
              <a:t>Brief Introduction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AJAX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jQuery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3200" noProof="1"/>
              <a:t>jQuery AJAX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Web API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Angular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CORS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) is a scripting language</a:t>
            </a:r>
          </a:p>
          <a:p>
            <a:pPr lvl="1"/>
            <a:r>
              <a:rPr lang="en-US" sz="3000" dirty="0"/>
              <a:t>Executes commands (script)</a:t>
            </a:r>
          </a:p>
          <a:p>
            <a:pPr lvl="1"/>
            <a:r>
              <a:rPr lang="en-US" sz="3000" dirty="0"/>
              <a:t>Can work in interactive mode</a:t>
            </a:r>
          </a:p>
          <a:p>
            <a:pPr lvl="1"/>
            <a:r>
              <a:rPr lang="en-US" sz="3000" dirty="0"/>
              <a:t>No compilation, just execute commands</a:t>
            </a:r>
          </a:p>
          <a:p>
            <a:r>
              <a:rPr lang="en-US" sz="3200" dirty="0"/>
              <a:t>Alongside </a:t>
            </a: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&amp; </a:t>
            </a:r>
            <a:r>
              <a:rPr lang="en-US" sz="3200" b="1" dirty="0">
                <a:solidFill>
                  <a:schemeClr val="bg1"/>
                </a:solidFill>
              </a:rPr>
              <a:t>CSS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is one of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3 core technologies </a:t>
            </a:r>
            <a:r>
              <a:rPr lang="en-US" sz="3200" dirty="0"/>
              <a:t>of the </a:t>
            </a:r>
            <a:br>
              <a:rPr lang="en-US" sz="3200" dirty="0"/>
            </a:br>
            <a:r>
              <a:rPr lang="en-US" sz="3200" dirty="0"/>
              <a:t>World Wide Web</a:t>
            </a:r>
          </a:p>
          <a:p>
            <a:pPr lvl="1"/>
            <a:r>
              <a:rPr lang="en-US" dirty="0"/>
              <a:t>JavaScript enables dynamics and interactivity in web pages</a:t>
            </a:r>
            <a:endParaRPr lang="bg-BG" dirty="0"/>
          </a:p>
          <a:p>
            <a:pPr lvl="2"/>
            <a:r>
              <a:rPr lang="en-US" dirty="0"/>
              <a:t>Has DOM and browser API (notifications, geolocation, …) 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24" y="1295400"/>
            <a:ext cx="36048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6742199" cy="557035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(JS)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untyped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Untyped</a:t>
            </a:r>
            <a:r>
              <a:rPr lang="en-US" dirty="0"/>
              <a:t> (dynamically typed) == </a:t>
            </a:r>
            <a:br>
              <a:rPr lang="en-US" dirty="0"/>
            </a:br>
            <a:r>
              <a:rPr lang="en-US" dirty="0"/>
              <a:t>variables have no types (</a:t>
            </a:r>
            <a:r>
              <a:rPr lang="en-US" dirty="0">
                <a:hlinkClick r:id="rId2"/>
              </a:rPr>
              <a:t>but…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(values) still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200" dirty="0"/>
              <a:t>More Info: </a:t>
            </a:r>
            <a:r>
              <a:rPr lang="en-US" sz="3200" dirty="0">
                <a:hlinkClick r:id="rId3"/>
              </a:rPr>
              <a:t>Link 1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Link 2</a:t>
            </a:r>
            <a:r>
              <a:rPr lang="en-US" sz="3200" dirty="0"/>
              <a:t>, </a:t>
            </a:r>
            <a:r>
              <a:rPr lang="en-US" sz="3200" dirty="0">
                <a:hlinkClick r:id="rId5"/>
              </a:rPr>
              <a:t>Link 3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JavaScript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1450762"/>
            <a:ext cx="4405200" cy="4873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298" y="3648617"/>
            <a:ext cx="3705606" cy="2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F2A43-80B0-4FEA-9680-B48771A5A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362330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was initially only implemented client-side in web browsers</a:t>
            </a:r>
          </a:p>
          <a:p>
            <a:pPr lvl="1"/>
            <a:r>
              <a:rPr lang="en-US" sz="2900" dirty="0"/>
              <a:t>JavaScript engines, nowadays, are embedded in many types of software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Server-Side</a:t>
            </a:r>
            <a:r>
              <a:rPr lang="en-US" sz="2900" dirty="0"/>
              <a:t> JavaScript, </a:t>
            </a:r>
            <a:r>
              <a:rPr lang="en-US" sz="2900" b="1" dirty="0">
                <a:solidFill>
                  <a:schemeClr val="bg1"/>
                </a:solidFill>
              </a:rPr>
              <a:t>Mobile</a:t>
            </a:r>
            <a:r>
              <a:rPr lang="en-US" sz="2900" dirty="0"/>
              <a:t> applications, </a:t>
            </a:r>
            <a:r>
              <a:rPr lang="en-US" sz="2900" b="1" dirty="0">
                <a:solidFill>
                  <a:schemeClr val="bg1"/>
                </a:solidFill>
              </a:rPr>
              <a:t>Desktop</a:t>
            </a:r>
            <a:r>
              <a:rPr lang="en-US" sz="2900" dirty="0"/>
              <a:t> Applications etc.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is one of the most popular technologies on the Web</a:t>
            </a:r>
          </a:p>
          <a:p>
            <a:pPr lvl="1"/>
            <a:r>
              <a:rPr lang="en-US" sz="2900" dirty="0"/>
              <a:t>If not the most popular, that is...</a:t>
            </a:r>
          </a:p>
          <a:p>
            <a:pPr lvl="1"/>
            <a:r>
              <a:rPr lang="en-US" sz="2900" dirty="0"/>
              <a:t>The rise of </a:t>
            </a:r>
            <a:r>
              <a:rPr lang="en-US" sz="2900" b="1" dirty="0">
                <a:solidFill>
                  <a:schemeClr val="bg1"/>
                </a:solidFill>
              </a:rPr>
              <a:t>SPA</a:t>
            </a:r>
            <a:r>
              <a:rPr lang="en-US" sz="2900" dirty="0"/>
              <a:t>s and </a:t>
            </a:r>
            <a:r>
              <a:rPr lang="en-US" sz="2900" b="1" dirty="0">
                <a:solidFill>
                  <a:schemeClr val="bg1"/>
                </a:solidFill>
              </a:rPr>
              <a:t>JavaScript-heavy</a:t>
            </a:r>
            <a:r>
              <a:rPr lang="en-US" sz="2900" dirty="0"/>
              <a:t> sites, certainly prove that</a:t>
            </a:r>
          </a:p>
          <a:p>
            <a:r>
              <a:rPr lang="en-US" sz="3100" dirty="0"/>
              <a:t>One of the most important techniques, around JS is </a:t>
            </a:r>
            <a:r>
              <a:rPr lang="en-US" sz="3100" b="1" dirty="0">
                <a:solidFill>
                  <a:schemeClr val="bg1"/>
                </a:solidFill>
              </a:rPr>
              <a:t>AJAX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synchronous </a:t>
            </a:r>
            <a:r>
              <a:rPr lang="en-US" sz="2900" b="1" dirty="0">
                <a:solidFill>
                  <a:schemeClr val="bg1"/>
                </a:solidFill>
              </a:rPr>
              <a:t>J</a:t>
            </a:r>
            <a:r>
              <a:rPr lang="en-US" sz="2900" dirty="0"/>
              <a:t>avaScript </a:t>
            </a: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nd </a:t>
            </a:r>
            <a:r>
              <a:rPr lang="en-US" sz="2900" b="1" dirty="0">
                <a:solidFill>
                  <a:schemeClr val="bg1"/>
                </a:solidFill>
              </a:rPr>
              <a:t>X</a:t>
            </a:r>
            <a:r>
              <a:rPr lang="en-US" sz="2900" dirty="0"/>
              <a:t>ML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TypeScript</a:t>
            </a:r>
            <a:r>
              <a:rPr lang="en-US" sz="3100" dirty="0"/>
              <a:t> is a typed superset of JS that compiles to plain JS.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FB186-52E1-45E0-8856-E77A65A7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56D2D-4801-46E8-BEBD-518372C35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2FC93-A7F3-42CB-BC34-4D7AF53D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r="27819"/>
          <a:stretch/>
        </p:blipFill>
        <p:spPr>
          <a:xfrm>
            <a:off x="10802559" y="3528655"/>
            <a:ext cx="1086272" cy="25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C226A-DD12-4652-9C9F-7B540266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7AA6-45B1-4DC7-943A-A204878E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83F4-48FE-4683-9869-26D377FB1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B1270-BFE0-49BB-B663-153B3324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9" y="1512277"/>
            <a:ext cx="2530847" cy="2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0A9DC-17CF-4110-A87B-9679A2C48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not a programming language (despite its "individual" popularity)</a:t>
            </a:r>
          </a:p>
          <a:p>
            <a:pPr>
              <a:buClr>
                <a:srgbClr val="234465"/>
              </a:buClr>
              <a:buSzPct val="100000"/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set of web development techniques</a:t>
            </a:r>
          </a:p>
          <a:p>
            <a:pPr lvl="1"/>
            <a:r>
              <a:rPr lang="en-US" sz="2800" dirty="0"/>
              <a:t>Used to create </a:t>
            </a:r>
            <a:r>
              <a:rPr lang="en-US" sz="2800" b="1" dirty="0">
                <a:solidFill>
                  <a:schemeClr val="bg1"/>
                </a:solidFill>
              </a:rPr>
              <a:t>asynchronous</a:t>
            </a:r>
            <a:r>
              <a:rPr lang="en-US" sz="2800" dirty="0"/>
              <a:t> web applications</a:t>
            </a:r>
          </a:p>
          <a:p>
            <a:pPr lvl="1"/>
            <a:r>
              <a:rPr lang="en-US" sz="2800" dirty="0"/>
              <a:t>Using </a:t>
            </a:r>
            <a:r>
              <a:rPr lang="en-US" sz="2800" b="1" dirty="0">
                <a:solidFill>
                  <a:schemeClr val="bg1"/>
                </a:solidFill>
              </a:rPr>
              <a:t>AJAX</a:t>
            </a:r>
            <a:r>
              <a:rPr lang="en-US" sz="2800" dirty="0"/>
              <a:t>, you can </a:t>
            </a: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retrieve</a:t>
            </a:r>
            <a:r>
              <a:rPr lang="en-US" sz="2800" dirty="0"/>
              <a:t> data to and from a server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asynchronously</a:t>
            </a:r>
            <a:r>
              <a:rPr lang="en-US" sz="2800" dirty="0"/>
              <a:t> – in the background via HTTP requests</a:t>
            </a:r>
            <a:endParaRPr lang="en-US" sz="2600" dirty="0"/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developer's dream, because you can:</a:t>
            </a:r>
          </a:p>
          <a:p>
            <a:pPr lvl="1"/>
            <a:r>
              <a:rPr lang="en-US" sz="2800" dirty="0"/>
              <a:t>Read data from a web server - </a:t>
            </a:r>
            <a:r>
              <a:rPr lang="en-US" sz="2800" b="1" dirty="0">
                <a:solidFill>
                  <a:schemeClr val="bg1"/>
                </a:solidFill>
              </a:rPr>
              <a:t>after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chemeClr val="bg1"/>
                </a:solidFill>
              </a:rPr>
              <a:t>page</a:t>
            </a:r>
            <a:r>
              <a:rPr lang="en-US" sz="2800" dirty="0"/>
              <a:t> has </a:t>
            </a:r>
            <a:r>
              <a:rPr lang="en-US" sz="2800" b="1" dirty="0">
                <a:solidFill>
                  <a:schemeClr val="bg1"/>
                </a:solidFill>
              </a:rPr>
              <a:t>loaded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Update</a:t>
            </a:r>
            <a:r>
              <a:rPr lang="en-US" sz="2800" dirty="0"/>
              <a:t> a web page (or parts of it) without </a:t>
            </a:r>
            <a:r>
              <a:rPr lang="en-US" sz="2800" b="1" dirty="0">
                <a:solidFill>
                  <a:schemeClr val="bg1"/>
                </a:solidFill>
              </a:rPr>
              <a:t>reloading</a:t>
            </a:r>
            <a:r>
              <a:rPr lang="en-US" sz="2800" dirty="0"/>
              <a:t> the page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data to a web server - in the background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C9795A-58F5-44C2-B9EC-F53125B0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8772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37F11-A22A-49D3-B935-4B35C66F1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works very simply, using a combination of: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XMLHttpRequest</a:t>
            </a:r>
          </a:p>
          <a:p>
            <a:pPr lvl="2"/>
            <a:r>
              <a:rPr lang="en-US" noProof="1"/>
              <a:t>To request data from a server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JavaScript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DOM</a:t>
            </a:r>
          </a:p>
          <a:p>
            <a:pPr lvl="2"/>
            <a:r>
              <a:rPr lang="en-US" noProof="1"/>
              <a:t>To display and / or use data</a:t>
            </a: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is a misleading name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apps might use </a:t>
            </a: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to transport data</a:t>
            </a:r>
          </a:p>
          <a:p>
            <a:pPr lvl="1"/>
            <a:r>
              <a:rPr lang="en-US" noProof="1"/>
              <a:t>However it is </a:t>
            </a:r>
            <a:r>
              <a:rPr lang="en-US" b="1" noProof="1">
                <a:solidFill>
                  <a:schemeClr val="bg1"/>
                </a:solidFill>
              </a:rPr>
              <a:t>equally common </a:t>
            </a:r>
            <a:r>
              <a:rPr lang="en-US" noProof="1"/>
              <a:t>to transport data as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BDF2E-97EA-4436-BB30-C6A224BD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D2CA6-08C1-4231-904D-A2E4C0D6F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6548" r="4063" b="5416"/>
          <a:stretch/>
        </p:blipFill>
        <p:spPr>
          <a:xfrm>
            <a:off x="6648897" y="2009592"/>
            <a:ext cx="3047555" cy="283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A940E-9CE8-47A3-95F3-C781A171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73" y="3226895"/>
            <a:ext cx="20288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E386E-17DF-4689-92F4-A3F8509E28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97" y="1432056"/>
            <a:ext cx="1856775" cy="1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398039" y="1153651"/>
            <a:ext cx="5763208" cy="668063"/>
            <a:chOff x="3405744" y="1128111"/>
            <a:chExt cx="5763208" cy="668063"/>
          </a:xfrm>
        </p:grpSpPr>
        <p:sp>
          <p:nvSpPr>
            <p:cNvPr id="9" name="Right Arrow 8"/>
            <p:cNvSpPr/>
            <p:nvPr/>
          </p:nvSpPr>
          <p:spPr>
            <a:xfrm>
              <a:off x="3405744" y="1491374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6875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9880" y="1151122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30080" y="1151121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259388" y="2604913"/>
            <a:ext cx="3939282" cy="666607"/>
            <a:chOff x="5257799" y="2604913"/>
            <a:chExt cx="3939282" cy="666607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</p:grpSp>
      <p:sp>
        <p:nvSpPr>
          <p:cNvPr id="29" name="Right Arrow 28"/>
          <p:cNvSpPr/>
          <p:nvPr/>
        </p:nvSpPr>
        <p:spPr>
          <a:xfrm rot="5400000">
            <a:off x="3777848" y="4590361"/>
            <a:ext cx="777880" cy="296525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03235" y="3422060"/>
            <a:ext cx="3995435" cy="1034950"/>
            <a:chOff x="5201646" y="3422060"/>
            <a:chExt cx="3995435" cy="1034950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2273342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70152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8672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3179" y="2896693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UI Interaction</a:t>
            </a:r>
            <a:endParaRPr lang="en-GB" sz="2500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3179" y="3775960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4555" y="5298960"/>
            <a:ext cx="1931125" cy="803815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Modify the page DOM</a:t>
            </a: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FA3DA-FFFF-46C1-8682-D31E6604B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AJAX Request </a:t>
            </a:r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DE658-39FC-4893-8A99-C029187A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Plain JavaScript (Vanilla JS)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93D90E-2D98-41E4-8A08-CE9ACCDD0F9F}"/>
              </a:ext>
            </a:extLst>
          </p:cNvPr>
          <p:cNvSpPr txBox="1">
            <a:spLocks/>
          </p:cNvSpPr>
          <p:nvPr/>
        </p:nvSpPr>
        <p:spPr>
          <a:xfrm>
            <a:off x="719390" y="1819534"/>
            <a:ext cx="7332657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function loadHtml()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Initializes a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object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let xhttp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onreadystatechange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function()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of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(4) means Request finished and Response is ready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code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if (this.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4 &amp;&amp;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200)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Load the Response text into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body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of the document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document.body.innerHTML = this.responseText;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Defines a function, called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Is changed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Specify the request (method, url, async, etc...)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("GET", "/api/Data", true);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Send the request to the server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3EFC16C-CCD2-46A0-861D-EBB5F0BAAFF7}"/>
              </a:ext>
            </a:extLst>
          </p:cNvPr>
          <p:cNvSpPr txBox="1">
            <a:spLocks/>
          </p:cNvSpPr>
          <p:nvPr/>
        </p:nvSpPr>
        <p:spPr>
          <a:xfrm>
            <a:off x="8366598" y="1819534"/>
            <a:ext cx="3327347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&lt;button onclick="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loadHtml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Click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BFEA-6FEE-4FBB-95FE-61D5C549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39" y="3429000"/>
            <a:ext cx="3652266" cy="2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3C1AE-0460-46EF-86A7-16E0508A0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Single-Page apps </a:t>
            </a:r>
            <a:r>
              <a:rPr lang="en-US" dirty="0"/>
              <a:t>are pretty common nowadays</a:t>
            </a:r>
          </a:p>
          <a:p>
            <a:pPr lvl="1"/>
            <a:r>
              <a:rPr lang="en-US" dirty="0"/>
              <a:t>Based on dynamic and asynchronous content changing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pretty much used in almost every </a:t>
            </a:r>
            <a:r>
              <a:rPr lang="en-US" b="1" dirty="0">
                <a:solidFill>
                  <a:schemeClr val="bg1"/>
                </a:solidFill>
              </a:rPr>
              <a:t>SPA</a:t>
            </a:r>
            <a:endParaRPr lang="bg-BG" b="1" dirty="0">
              <a:solidFill>
                <a:schemeClr val="bg1"/>
              </a:solidFill>
            </a:endParaRPr>
          </a:p>
          <a:p>
            <a:pPr lvl="2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SPAs</a:t>
            </a:r>
            <a:r>
              <a:rPr lang="en-US" sz="3000" dirty="0"/>
              <a:t> use </a:t>
            </a: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to provide better and dynamic-data-filled apps</a:t>
            </a:r>
            <a:endParaRPr lang="bg-BG" dirty="0"/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used to make a smooth changes on the page</a:t>
            </a:r>
          </a:p>
          <a:p>
            <a:pPr lvl="1"/>
            <a:r>
              <a:rPr lang="en-US" dirty="0"/>
              <a:t>This ensures a better UX  design and dynamic UI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3485C-178C-40B4-9C9D-92DAC281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SPA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86D1-1B70-4599-B713-C3409D11B0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5B8E6-46C7-47AE-BD93-BF6FA26AA7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91" y="5083638"/>
            <a:ext cx="2817913" cy="1352598"/>
          </a:xfrm>
          <a:prstGeom prst="rect">
            <a:avLst/>
          </a:prstGeom>
        </p:spPr>
      </p:pic>
      <p:pic>
        <p:nvPicPr>
          <p:cNvPr id="8" name="Graphic 7" descr="Plug">
            <a:extLst>
              <a:ext uri="{FF2B5EF4-FFF2-40B4-BE49-F238E27FC236}">
                <a16:creationId xmlns:a16="http://schemas.microsoft.com/office/drawing/2014/main" id="{16473C5B-50A1-4AA0-9529-B500DA63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6186227" y="4932825"/>
            <a:ext cx="1773216" cy="17732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A9B352-70AF-4E6B-9567-0466BF9F2F60}"/>
              </a:ext>
            </a:extLst>
          </p:cNvPr>
          <p:cNvGrpSpPr/>
          <p:nvPr/>
        </p:nvGrpSpPr>
        <p:grpSpPr>
          <a:xfrm>
            <a:off x="9367067" y="4275929"/>
            <a:ext cx="2413756" cy="2413756"/>
            <a:chOff x="7714077" y="4444244"/>
            <a:chExt cx="2413756" cy="2413756"/>
          </a:xfrm>
        </p:grpSpPr>
        <p:pic>
          <p:nvPicPr>
            <p:cNvPr id="10" name="Graphic 9" descr="Monitor">
              <a:extLst>
                <a:ext uri="{FF2B5EF4-FFF2-40B4-BE49-F238E27FC236}">
                  <a16:creationId xmlns:a16="http://schemas.microsoft.com/office/drawing/2014/main" id="{89A3A392-B9C0-43B7-BA74-D8D7267F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714077" y="4444244"/>
              <a:ext cx="2413756" cy="24137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2333A8-11DE-4876-B5A6-781D66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9" y="5029199"/>
              <a:ext cx="899053" cy="89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4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AFB25-6F1B-4A84-A711-98C1D1F5D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E1A62-1D4F-4EA8-9070-F9CBE1DC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less, Do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6793-A656-46AE-A48C-B4FA91EFB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4B273-B13C-4223-BFB1-02F1A760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36" y="1288710"/>
            <a:ext cx="2777327" cy="27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1975403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600" b="1" spc="0" dirty="0">
                <a:solidFill>
                  <a:schemeClr val="bg1"/>
                </a:solidFill>
              </a:rPr>
              <a:t>jQuery</a:t>
            </a:r>
            <a:r>
              <a:rPr lang="en-US" sz="3600" spc="0" dirty="0">
                <a:solidFill>
                  <a:schemeClr val="tx1"/>
                </a:solidFill>
              </a:rPr>
              <a:t> is a cross-browser JavaScript library</a:t>
            </a:r>
          </a:p>
          <a:p>
            <a:pPr marL="1066693" lvl="1" indent="-457200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Dramatically simplifies DOM manipulation</a:t>
            </a:r>
          </a:p>
          <a:p>
            <a:pPr marL="1066693" lvl="1" indent="-457200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Free, popular, open-source software: </a:t>
            </a:r>
            <a:r>
              <a:rPr lang="en-US" sz="3200" dirty="0">
                <a:solidFill>
                  <a:schemeClr val="tx1"/>
                </a:solidFill>
                <a:hlinkClick r:id="rId2"/>
              </a:rPr>
              <a:t>https://jquery.com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jQuery?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66550" y="3353254"/>
            <a:ext cx="10701450" cy="5699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https://code.jquery.com/jquery-3.4.1.min.js</a:t>
            </a:r>
            <a:r>
              <a:rPr lang="it-IT" sz="2200" b="1" noProof="1"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6550" y="5014793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4800" y="3949378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Load 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jQuery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 from its official CDN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6022" y="5749078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tags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0E47-C4F0-4C0D-A8D7-ECBE387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883" y="1265175"/>
            <a:ext cx="2438398" cy="135058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FBA2BB7-CDFF-4AF7-9EBB-7E288F87ED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Extremely popular</a:t>
            </a:r>
          </a:p>
          <a:p>
            <a:pPr lvl="1"/>
            <a:r>
              <a:rPr lang="en-US" dirty="0"/>
              <a:t>66 000 000 sites use jQuery (79.7% of top 1 million sites)</a:t>
            </a:r>
          </a:p>
          <a:p>
            <a:pPr lvl="1"/>
            <a:r>
              <a:rPr lang="en-US" dirty="0">
                <a:hlinkClick r:id="rId3"/>
              </a:rPr>
              <a:t>http://trends.builtwith.com/javascript/jQuery</a:t>
            </a:r>
            <a:endParaRPr lang="en-US" dirty="0"/>
          </a:p>
          <a:p>
            <a:r>
              <a:rPr lang="en-US" dirty="0"/>
              <a:t>Easy to learn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Cross-browser support</a:t>
            </a:r>
          </a:p>
          <a:p>
            <a:r>
              <a:rPr lang="en-US" dirty="0"/>
              <a:t>Official web site: </a:t>
            </a:r>
            <a:r>
              <a:rPr lang="en-US" dirty="0">
                <a:hlinkClick r:id="rId4"/>
              </a:rPr>
              <a:t>http://jquery.com</a:t>
            </a: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79E3D-721E-4144-9939-536C811CC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25" y="3173847"/>
            <a:ext cx="4483143" cy="32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Helvetica" charset="0"/>
              </a:rPr>
              <a:t>jQuery's</a:t>
            </a:r>
            <a:r>
              <a:rPr lang="en-US" dirty="0">
                <a:sym typeface="Helvetica" charset="0"/>
              </a:rPr>
              <a:t> selectors return a collection of matched items</a:t>
            </a:r>
          </a:p>
          <a:p>
            <a:pPr lvl="1"/>
            <a:r>
              <a:rPr lang="en-US" dirty="0">
                <a:sym typeface="Helvetica" charset="0"/>
              </a:rPr>
              <a:t>Works with CSS 3 selectors with few jQuery-specific</a:t>
            </a:r>
          </a:p>
          <a:p>
            <a:pPr lvl="1"/>
            <a:r>
              <a:rPr lang="en-US" dirty="0">
                <a:sym typeface="Helvetica" charset="0"/>
              </a:rPr>
              <a:t>Even if there is only one item</a:t>
            </a:r>
          </a:p>
          <a:p>
            <a:endParaRPr lang="en-US" dirty="0">
              <a:sym typeface="Helvetica" charset="0"/>
            </a:endParaRPr>
          </a:p>
          <a:p>
            <a:pPr lvl="1"/>
            <a:endParaRPr lang="en-US" dirty="0">
              <a:sym typeface="Helvetica" charset="0"/>
            </a:endParaRPr>
          </a:p>
          <a:p>
            <a:pPr lvl="1"/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r>
              <a:rPr lang="en-US" dirty="0">
                <a:sym typeface="Helvetica" charset="0"/>
              </a:rPr>
              <a:t>Selected elements can be processed as a group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2" y="3149009"/>
            <a:ext cx="11125198" cy="1427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Gets all elements with the provided tag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.menu-item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with the provided class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#navigation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the element with the provided 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ul.menu 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corresponding to the query selector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2" y="5924144"/>
            <a:ext cx="11125198" cy="380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');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ym typeface="Helvetica" charset="0"/>
              </a:rPr>
              <a:t>Select the parent element, then use: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prepend()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appendTo()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prependTo()</a:t>
            </a: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93848" y="5218165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('#wrapper div').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append</a:t>
            </a:r>
            <a:r>
              <a:rPr lang="en-US" sz="2700" noProof="1">
                <a:solidFill>
                  <a:schemeClr val="tx1"/>
                </a:solidFill>
                <a:effectLst/>
              </a:rPr>
              <a:t>("&lt;p&gt;It's party time :)&lt;/p&gt;");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93848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1"/>
                </a:solidFill>
                <a:effectLst/>
              </a:rPr>
              <a:t>&lt;div id="</a:t>
            </a:r>
            <a:r>
              <a:rPr lang="en-US" sz="2700" noProof="1">
                <a:solidFill>
                  <a:schemeClr val="bg1"/>
                </a:solidFill>
                <a:effectLst/>
              </a:rPr>
              <a:t>wrapper</a:t>
            </a:r>
            <a:r>
              <a:rPr lang="en-US" sz="27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&lt;div&gt;Hello,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&lt;div&gt;Goodbye,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&lt;/div&gt;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3848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('&lt;h1&gt;Greetings&lt;/h1&gt;').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prependTo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('body');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52" y="1417568"/>
            <a:ext cx="4114800" cy="3340341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448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63465" y="1255456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div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('&lt;div&gt;');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text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('I am a new div.');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('background', 'blue');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('color', 'white');</a:t>
            </a:r>
          </a:p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(document.body).append(div);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63465" y="4180583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paragraph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('&lt;p&gt;Some text&lt;/p&gt;');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paragraph</a:t>
            </a:r>
            <a:r>
              <a:rPr lang="bg-BG" sz="3200" noProof="1">
                <a:solidFill>
                  <a:schemeClr val="tx1"/>
                </a:solidFill>
                <a:effectLst/>
              </a:rPr>
              <a:t>.</a:t>
            </a:r>
            <a:r>
              <a:rPr lang="en-US" sz="3200" noProof="1">
                <a:solidFill>
                  <a:schemeClr val="bg1"/>
                </a:solidFill>
                <a:effectLst/>
              </a:rPr>
              <a:t>appendTo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(div);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63465" y="5628383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('div').</a:t>
            </a:r>
            <a:r>
              <a:rPr lang="en-US" sz="3200" noProof="1">
                <a:solidFill>
                  <a:schemeClr val="bg1"/>
                </a:solidFill>
                <a:effectLst/>
              </a:rPr>
              <a:t>remove</a:t>
            </a:r>
            <a:r>
              <a:rPr lang="en-US" sz="3200" noProof="1">
                <a:solidFill>
                  <a:schemeClr val="tx1"/>
                </a:solidFill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8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Attaching</a:t>
            </a:r>
            <a:r>
              <a:rPr lang="en-US" dirty="0">
                <a:sym typeface="Lucida Grande" charset="0"/>
              </a:rPr>
              <a:t> events on certain elements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824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on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</a:t>
            </a:r>
            <a:r>
              <a:rPr lang="en-US" sz="3000" noProof="1">
                <a:solidFill>
                  <a:schemeClr val="bg1"/>
                </a:solidFill>
                <a:effectLst/>
              </a:rPr>
              <a:t>click</a:t>
            </a:r>
            <a:r>
              <a:rPr lang="en-US" sz="3000" noProof="1">
                <a:solidFill>
                  <a:schemeClr val="tx1"/>
                </a:solidFill>
                <a:effectLst/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chemeClr val="tx1"/>
                </a:solidFill>
                <a:effectLst/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$('.selected').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removeClass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$(this).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addClass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</a:t>
            </a:r>
            <a:r>
              <a:rPr lang="en-US" sz="3000" noProof="1">
                <a:solidFill>
                  <a:schemeClr val="accent2"/>
                </a:solidFill>
                <a:effectLst/>
              </a:rPr>
              <a:t>// "this"</a:t>
            </a:r>
            <a:r>
              <a:rPr lang="en-US" sz="3000" noProof="1">
                <a:solidFill>
                  <a:schemeClr val="accent2"/>
                </a:solidFill>
                <a:effectLst/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582871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off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('click', buttonClicked);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92001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Removing</a:t>
            </a:r>
            <a:r>
              <a:rPr lang="en-US" dirty="0">
                <a:sym typeface="Lucida Grande" charset="0"/>
              </a:rPr>
              <a:t>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F0ADF-F884-4EF6-ACFD-89F38637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915"/>
          <a:stretch/>
        </p:blipFill>
        <p:spPr>
          <a:xfrm>
            <a:off x="4693920" y="1385091"/>
            <a:ext cx="2052320" cy="1188759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A2BC9-6D06-48FF-90B3-151653D1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8"/>
          <a:stretch/>
        </p:blipFill>
        <p:spPr>
          <a:xfrm>
            <a:off x="5232400" y="2706241"/>
            <a:ext cx="2052320" cy="1060851"/>
          </a:xfrm>
          <a:prstGeom prst="snip2DiagRect">
            <a:avLst>
              <a:gd name="adj1" fmla="val 0"/>
              <a:gd name="adj2" fmla="val 31294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24BE-20AB-4E20-BC95-690BEE5BE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jQuery</a:t>
            </a:r>
            <a:r>
              <a:rPr lang="en-US" dirty="0"/>
              <a:t> dramatically simplifies how developer make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calls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jQuery vs Native XMLHttpRequest - GET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7519" y="1992873"/>
            <a:ext cx="5528441" cy="3284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ajax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'GET',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'myservice/username',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{ id: '42'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done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success(data)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alert('User\'s name is ' + 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fail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fail(data,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alert('Request failed. Returned status of ' + 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86042" y="1992873"/>
            <a:ext cx="5528439" cy="43311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var xhr = new XMLHttpRequest();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xhr.open('GET', 'myservice/username?id=42');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xhr.onload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if (xhr.status === 200)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alert('User\'s name is ' + xhr.responseText);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alert('Request failed.  Returned status of ' + xhr.status);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xhr.send();</a:t>
            </a:r>
          </a:p>
        </p:txBody>
      </p:sp>
    </p:spTree>
    <p:extLst>
      <p:ext uri="{BB962C8B-B14F-4D97-AF65-F5344CB8AC3E}">
        <p14:creationId xmlns:p14="http://schemas.microsoft.com/office/powerpoint/2010/main" val="14418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jQuery</a:t>
            </a:r>
            <a:r>
              <a:rPr lang="en-US" sz="3200" dirty="0">
                <a:latin typeface="+mj-lt"/>
              </a:rPr>
              <a:t> simplifies how developers make AJAX calls</a:t>
            </a:r>
          </a:p>
          <a:p>
            <a:pPr>
              <a:buClr>
                <a:schemeClr val="tx1"/>
              </a:buClr>
            </a:pPr>
            <a:r>
              <a:rPr lang="en-US" sz="3200" dirty="0">
                <a:latin typeface="+mj-lt"/>
              </a:rPr>
              <a:t>Low-Level Interface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>
                <a:latin typeface="+mj-lt"/>
              </a:rPr>
              <a:t>- Perform an asynchronous HTTP (Ajax) request.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jQuery.ajaxPrefilter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Handle custom AJAX options or           modify existing options before each request is sent and          before they are processed by $.ajax().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jQuery.ajaxSetup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Set default values for future Ajax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requests. Its use is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not recommended</a:t>
            </a:r>
            <a:r>
              <a:rPr lang="en-US" sz="3000" dirty="0">
                <a:latin typeface="+mj-lt"/>
              </a:rPr>
              <a:t>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jQuery.ajaxTransport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Creates an object that handles the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actual transmission of AJAX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4673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Shorthand Methods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      GET request.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jQuery.getJSON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JSON-encoded data from the </a:t>
            </a:r>
            <a:br>
              <a:rPr lang="en-US" dirty="0"/>
            </a:br>
            <a:r>
              <a:rPr lang="en-US" dirty="0"/>
              <a:t>server using a GET HTTP request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jQuery.getScript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a JavaScript file from the server using a GET HTTP request, then execute it.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jQuery.post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</a:t>
            </a:r>
            <a:br>
              <a:rPr lang="en-US" dirty="0"/>
            </a:br>
            <a:r>
              <a:rPr lang="en-US" dirty="0"/>
              <a:t>POST request.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.load() </a:t>
            </a:r>
            <a:r>
              <a:rPr lang="en-US" dirty="0"/>
              <a:t>- Load data from the server and place the returned HTML into the matched element.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15556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2B3E9-9E09-4D09-9AFC-0C50D34E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E6C8A-04F8-4700-991C-78DB6CAC1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 of the most commonly used data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E0D52-6585-403D-A5A1-73E6341DA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105984-DF7F-4090-81DA-C7813ADF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67" y="1385091"/>
            <a:ext cx="2435665" cy="24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BBBE2BF5-906C-4FF9-B33C-1D14C60A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73278" y="905695"/>
            <a:ext cx="3445441" cy="34454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EBB1E-4DFA-454B-BDA7-81A58E868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5544"/>
            <a:ext cx="10961783" cy="768084"/>
          </a:xfrm>
        </p:spPr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B6CFB-46CC-4980-8C7E-9C1ACC942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01157"/>
            <a:ext cx="10961783" cy="499819"/>
          </a:xfrm>
        </p:spPr>
        <p:txBody>
          <a:bodyPr/>
          <a:lstStyle/>
          <a:p>
            <a:r>
              <a:rPr lang="en-US" dirty="0"/>
              <a:t>Another road to Web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A951-C2C8-496F-96B5-FEB38DE602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39C71-32FD-4C3A-94F9-3D755856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is an application programming interface</a:t>
            </a:r>
          </a:p>
          <a:p>
            <a:pPr lvl="1"/>
            <a:r>
              <a:rPr lang="en-US" sz="3000" dirty="0"/>
              <a:t>Used by </a:t>
            </a:r>
            <a:r>
              <a:rPr lang="en-US" sz="3000" b="1" dirty="0">
                <a:solidFill>
                  <a:schemeClr val="bg1"/>
                </a:solidFill>
              </a:rPr>
              <a:t>Web Browser</a:t>
            </a:r>
            <a:r>
              <a:rPr lang="bg-BG" sz="3000" b="1" dirty="0">
                <a:solidFill>
                  <a:schemeClr val="bg1"/>
                </a:solidFill>
              </a:rPr>
              <a:t> (</a:t>
            </a:r>
            <a:r>
              <a:rPr lang="en-US" sz="3000" b="1" dirty="0">
                <a:solidFill>
                  <a:schemeClr val="bg1"/>
                </a:solidFill>
              </a:rPr>
              <a:t>SPA)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Mobile Applications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Games</a:t>
            </a:r>
            <a:r>
              <a:rPr lang="en-US" sz="3000" dirty="0"/>
              <a:t>,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Desktop Applications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Web Server</a:t>
            </a:r>
            <a:r>
              <a:rPr lang="en-US" sz="3000" dirty="0"/>
              <a:t>, etc.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Server-Side Web APIs </a:t>
            </a:r>
            <a:r>
              <a:rPr lang="en-US" sz="3200" dirty="0"/>
              <a:t>consist of publicly exposed endpoints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  <a:r>
              <a:rPr lang="en-US" sz="3000" dirty="0"/>
              <a:t> correspond to a defined request-response </a:t>
            </a:r>
            <a:br>
              <a:rPr lang="en-US" sz="3000" dirty="0"/>
            </a:br>
            <a:r>
              <a:rPr lang="en-US" sz="3000" dirty="0"/>
              <a:t>message system</a:t>
            </a:r>
          </a:p>
          <a:p>
            <a:pPr lvl="1"/>
            <a:r>
              <a:rPr lang="en-US" sz="3000" dirty="0"/>
              <a:t>Communication is typically expressed in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XML</a:t>
            </a:r>
            <a:r>
              <a:rPr lang="en-US" sz="3000" dirty="0"/>
              <a:t> format</a:t>
            </a:r>
          </a:p>
          <a:p>
            <a:pPr lvl="1"/>
            <a:r>
              <a:rPr lang="en-US" sz="3000" dirty="0"/>
              <a:t>Communication is typically performed over a web protocol</a:t>
            </a:r>
          </a:p>
          <a:p>
            <a:pPr lvl="2"/>
            <a:r>
              <a:rPr lang="en-US" sz="3000" dirty="0"/>
              <a:t>Most commonly,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/>
              <a:t> – through a </a:t>
            </a:r>
            <a:r>
              <a:rPr lang="en-US" sz="3000" b="1" dirty="0">
                <a:solidFill>
                  <a:schemeClr val="bg1"/>
                </a:solidFill>
              </a:rPr>
              <a:t>HTTP-based</a:t>
            </a:r>
            <a:r>
              <a:rPr lang="en-US" sz="3000" dirty="0"/>
              <a:t> web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9E7B5-0A7B-4A14-A6C7-A274ED7F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3C6-13C1-46D1-BDA5-61EC61D9D8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B83A-B39E-424D-8482-E96562992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Creating a </a:t>
            </a: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pretty straightforward</a:t>
            </a:r>
          </a:p>
          <a:p>
            <a:pPr lvl="1"/>
            <a:r>
              <a:rPr lang="en-US" sz="3000" dirty="0"/>
              <a:t>There is nothing drastically different from a casual web app</a:t>
            </a:r>
          </a:p>
          <a:p>
            <a:pPr lvl="1"/>
            <a:r>
              <a:rPr lang="en-US" sz="3000" dirty="0"/>
              <a:t>You build controllers, and they have actions</a:t>
            </a:r>
          </a:p>
          <a:p>
            <a:pPr lvl="1"/>
            <a:r>
              <a:rPr lang="en-US" sz="3000" dirty="0"/>
              <a:t>In this case though, the </a:t>
            </a:r>
            <a:r>
              <a:rPr lang="en-US" sz="3000" b="1" dirty="0">
                <a:solidFill>
                  <a:schemeClr val="bg1"/>
                </a:solidFill>
              </a:rPr>
              <a:t>actions</a:t>
            </a:r>
            <a:r>
              <a:rPr lang="en-US" sz="3000" dirty="0"/>
              <a:t> are in the role of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</a:p>
          <a:p>
            <a:pPr lvl="1"/>
            <a:r>
              <a:rPr lang="en-US" sz="3000" dirty="0"/>
              <a:t>And the </a:t>
            </a:r>
            <a:r>
              <a:rPr lang="en-US" sz="3000" b="1" dirty="0">
                <a:solidFill>
                  <a:schemeClr val="bg1"/>
                </a:solidFill>
              </a:rPr>
              <a:t>controllers</a:t>
            </a:r>
            <a:r>
              <a:rPr lang="en-US" sz="3000" dirty="0"/>
              <a:t> have to be</a:t>
            </a:r>
            <a:r>
              <a:rPr lang="bg-BG" sz="3000" dirty="0"/>
              <a:t> </a:t>
            </a:r>
            <a:r>
              <a:rPr lang="en-US" sz="3000" dirty="0"/>
              <a:t>annotated as </a:t>
            </a:r>
            <a:r>
              <a:rPr lang="en-US" sz="3000" b="1" dirty="0">
                <a:solidFill>
                  <a:schemeClr val="bg1"/>
                </a:solidFill>
              </a:rPr>
              <a:t>API Controllers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5484-216A-41CC-B35B-6CC0E497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112-B263-4AF2-9665-EDA6C91BA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434EA-E59F-4513-A339-9AED23CE5F78}"/>
              </a:ext>
            </a:extLst>
          </p:cNvPr>
          <p:cNvSpPr txBox="1">
            <a:spLocks/>
          </p:cNvSpPr>
          <p:nvPr/>
        </p:nvSpPr>
        <p:spPr>
          <a:xfrm>
            <a:off x="383834" y="4355550"/>
            <a:ext cx="4815349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34D664-3565-4BEC-92D6-238570E597CA}"/>
              </a:ext>
            </a:extLst>
          </p:cNvPr>
          <p:cNvSpPr txBox="1">
            <a:spLocks/>
          </p:cNvSpPr>
          <p:nvPr/>
        </p:nvSpPr>
        <p:spPr>
          <a:xfrm>
            <a:off x="6096000" y="4355550"/>
            <a:ext cx="4815349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assembly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namespace Demo.Api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class Startup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81C9815-5948-4DDE-9A2B-C87562C694CC}"/>
              </a:ext>
            </a:extLst>
          </p:cNvPr>
          <p:cNvSpPr/>
          <p:nvPr/>
        </p:nvSpPr>
        <p:spPr bwMode="auto">
          <a:xfrm>
            <a:off x="1987062" y="3263156"/>
            <a:ext cx="2497015" cy="949257"/>
          </a:xfrm>
          <a:prstGeom prst="wedgeRoundRectCallout">
            <a:avLst>
              <a:gd name="adj1" fmla="val -46645"/>
              <a:gd name="adj2" fmla="val 7395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to access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endpoints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this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C90DDAE-EDC1-4FBA-91E4-F465023495E1}"/>
              </a:ext>
            </a:extLst>
          </p:cNvPr>
          <p:cNvSpPr/>
          <p:nvPr/>
        </p:nvSpPr>
        <p:spPr bwMode="auto">
          <a:xfrm>
            <a:off x="2869223" y="4355545"/>
            <a:ext cx="3083169" cy="949257"/>
          </a:xfrm>
          <a:prstGeom prst="wedgeRoundRectCallout">
            <a:avLst>
              <a:gd name="adj1" fmla="val -69459"/>
              <a:gd name="adj2" fmla="val 633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annotation is used to denote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 controller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A0C305C-1400-4C05-A27F-E50453A7A6D9}"/>
              </a:ext>
            </a:extLst>
          </p:cNvPr>
          <p:cNvSpPr/>
          <p:nvPr/>
        </p:nvSpPr>
        <p:spPr bwMode="auto">
          <a:xfrm>
            <a:off x="9611225" y="2534262"/>
            <a:ext cx="2362199" cy="1594537"/>
          </a:xfrm>
          <a:prstGeom prst="wedgeRoundRectCallout">
            <a:avLst>
              <a:gd name="adj1" fmla="val -70094"/>
              <a:gd name="adj2" fmla="val 6953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of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 can be applied on an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assembly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6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23287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Creating a </a:t>
            </a:r>
            <a:r>
              <a:rPr lang="en-US" sz="3600" b="1" dirty="0">
                <a:solidFill>
                  <a:schemeClr val="bg1"/>
                </a:solidFill>
              </a:rPr>
              <a:t>Web API </a:t>
            </a:r>
            <a:r>
              <a:rPr lang="en-US" sz="3600" dirty="0"/>
              <a:t>with </a:t>
            </a:r>
            <a:r>
              <a:rPr lang="en-US" sz="3600" b="1" dirty="0">
                <a:solidFill>
                  <a:schemeClr val="bg1"/>
                </a:solidFill>
              </a:rPr>
              <a:t>ASP.NET Core </a:t>
            </a:r>
            <a:r>
              <a:rPr lang="en-US" sz="3600" dirty="0"/>
              <a:t>is pretty straightforward</a:t>
            </a:r>
          </a:p>
          <a:p>
            <a:pPr lvl="1"/>
            <a:r>
              <a:rPr lang="en-US" sz="3400" dirty="0"/>
              <a:t>We derive from </a:t>
            </a:r>
            <a:r>
              <a:rPr lang="en-US" sz="3400" b="1" dirty="0" err="1">
                <a:solidFill>
                  <a:schemeClr val="bg1"/>
                </a:solidFill>
              </a:rPr>
              <a:t>ControllerBase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We should annotate the class with </a:t>
            </a:r>
            <a:r>
              <a:rPr lang="en-US" sz="3400" b="1" dirty="0">
                <a:solidFill>
                  <a:schemeClr val="bg1"/>
                </a:solidFill>
              </a:rPr>
              <a:t>[</a:t>
            </a:r>
            <a:r>
              <a:rPr lang="en-US" sz="3400" b="1" dirty="0" err="1">
                <a:solidFill>
                  <a:schemeClr val="bg1"/>
                </a:solidFill>
              </a:rPr>
              <a:t>ApiController</a:t>
            </a:r>
            <a:r>
              <a:rPr lang="en-US" sz="3400" b="1" dirty="0">
                <a:solidFill>
                  <a:schemeClr val="bg1"/>
                </a:solidFill>
              </a:rPr>
              <a:t>]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[Route]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932200" y="3286521"/>
            <a:ext cx="8225655" cy="32650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: ControllerBase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IProductService productService;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(IProductService productService)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this.productService = productService;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38E606-7E6B-4292-A197-38991FDB2FC7}"/>
              </a:ext>
            </a:extLst>
          </p:cNvPr>
          <p:cNvSpPr/>
          <p:nvPr/>
        </p:nvSpPr>
        <p:spPr bwMode="auto">
          <a:xfrm>
            <a:off x="9402077" y="3286520"/>
            <a:ext cx="2342883" cy="3265097"/>
          </a:xfrm>
          <a:prstGeom prst="wedgeRoundRectCallout">
            <a:avLst>
              <a:gd name="adj1" fmla="val -120777"/>
              <a:gd name="adj2" fmla="val -873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Service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anything. The techniques surrounding 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what is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essential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they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1002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8689F-45EA-4CF2-9F43-DD00E964F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noProof="1"/>
              <a:t>The [</a:t>
            </a:r>
            <a:r>
              <a:rPr lang="en-US" sz="3100" b="1" noProof="1">
                <a:solidFill>
                  <a:schemeClr val="bg1"/>
                </a:solidFill>
              </a:rPr>
              <a:t>ApiController</a:t>
            </a:r>
            <a:r>
              <a:rPr lang="en-US" sz="3100" noProof="1"/>
              <a:t>] annotation provides several convenient features</a:t>
            </a:r>
          </a:p>
          <a:p>
            <a:pPr lvl="1"/>
            <a:r>
              <a:rPr lang="en-US" sz="2900" noProof="1"/>
              <a:t>Automatic HTTP 400 responses (for model state errors)</a:t>
            </a:r>
          </a:p>
          <a:p>
            <a:pPr lvl="1"/>
            <a:r>
              <a:rPr lang="en-US" sz="2900" noProof="1"/>
              <a:t>Binding source parameter inference</a:t>
            </a:r>
          </a:p>
          <a:p>
            <a:pPr lvl="1"/>
            <a:r>
              <a:rPr lang="en-US" sz="2900" noProof="1"/>
              <a:t>Multipart / Form-data request inference</a:t>
            </a:r>
          </a:p>
          <a:p>
            <a:pPr lvl="1"/>
            <a:r>
              <a:rPr lang="en-US" sz="2900" noProof="1"/>
              <a:t>Attribute routing requirement</a:t>
            </a:r>
          </a:p>
          <a:p>
            <a:pPr lvl="1"/>
            <a:r>
              <a:rPr lang="en-US" sz="2900" noProof="1"/>
              <a:t>Problem details responses for error status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2507-8C47-4334-AEC4-3DE5309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41C7-21E1-4FF9-8A82-757CF665BA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A28BB-896D-48D7-97CC-0429C80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0" y="4937975"/>
            <a:ext cx="5867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A8A27-73A6-4629-ADF6-1D4E15C97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61" y="2535094"/>
            <a:ext cx="1506766" cy="1614392"/>
          </a:xfrm>
          <a:prstGeom prst="rect">
            <a:avLst/>
          </a:prstGeom>
        </p:spPr>
      </p:pic>
      <p:pic>
        <p:nvPicPr>
          <p:cNvPr id="16" name="Graphic 15" descr="Network">
            <a:extLst>
              <a:ext uri="{FF2B5EF4-FFF2-40B4-BE49-F238E27FC236}">
                <a16:creationId xmlns:a16="http://schemas.microsoft.com/office/drawing/2014/main" id="{76C8C010-9590-4E16-A836-AA63FA56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4827" y="3950458"/>
            <a:ext cx="1975034" cy="1975034"/>
          </a:xfrm>
          <a:prstGeom prst="rect">
            <a:avLst/>
          </a:prstGeom>
        </p:spPr>
      </p:pic>
      <p:pic>
        <p:nvPicPr>
          <p:cNvPr id="18" name="Graphic 17" descr="Hierarchy">
            <a:extLst>
              <a:ext uri="{FF2B5EF4-FFF2-40B4-BE49-F238E27FC236}">
                <a16:creationId xmlns:a16="http://schemas.microsoft.com/office/drawing/2014/main" id="{6EDC1A74-54C4-472F-85F4-E84D59FA2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83865" y="2113469"/>
            <a:ext cx="1696958" cy="1696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497E2A-4BBC-464C-84D5-2A16ACCE48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56"/>
          <a:stretch/>
        </p:blipFill>
        <p:spPr>
          <a:xfrm>
            <a:off x="8109189" y="4937976"/>
            <a:ext cx="1650511" cy="12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78F07-0BD0-4751-B95D-9EF7B7E29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/>
          <a:lstStyle/>
          <a:p>
            <a:r>
              <a:rPr lang="en-US" sz="3200" dirty="0"/>
              <a:t>Automatic HTTP 400 Responses</a:t>
            </a:r>
          </a:p>
          <a:p>
            <a:pPr lvl="1"/>
            <a:r>
              <a:rPr lang="en-US" sz="3000" dirty="0"/>
              <a:t>Model validation errors automatically trigger an HTTP 400 response.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r>
              <a:rPr lang="en-US" sz="3200" dirty="0"/>
              <a:t>Binding source parameter inference (Binding Source Attributes)</a:t>
            </a:r>
          </a:p>
          <a:p>
            <a:pPr lvl="1"/>
            <a:r>
              <a:rPr lang="en-US" sz="3000" dirty="0"/>
              <a:t>The attributes define the location of the parameter’s value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5CF50-4348-425F-8B24-643AA00D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2398ECC-34E2-476F-AE13-4FABA5766316}"/>
              </a:ext>
            </a:extLst>
          </p:cNvPr>
          <p:cNvSpPr txBox="1">
            <a:spLocks/>
          </p:cNvSpPr>
          <p:nvPr/>
        </p:nvSpPr>
        <p:spPr>
          <a:xfrm>
            <a:off x="1280651" y="2482789"/>
            <a:ext cx="4815349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(!ModelState.IsValid)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BadRequest(ModelState);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55BC14B-B961-4BAB-9FA8-FEC7F35F54BD}"/>
              </a:ext>
            </a:extLst>
          </p:cNvPr>
          <p:cNvSpPr/>
          <p:nvPr/>
        </p:nvSpPr>
        <p:spPr bwMode="auto">
          <a:xfrm>
            <a:off x="6887311" y="2479743"/>
            <a:ext cx="2022230" cy="949257"/>
          </a:xfrm>
          <a:prstGeom prst="wedgeRoundRectCallout">
            <a:avLst>
              <a:gd name="adj1" fmla="val -88899"/>
              <a:gd name="adj2" fmla="val 26712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no longer necessary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C9A2B38-7AE5-41D3-B45A-EED0BFBFD2B7}"/>
              </a:ext>
            </a:extLst>
          </p:cNvPr>
          <p:cNvSpPr txBox="1">
            <a:spLocks/>
          </p:cNvSpPr>
          <p:nvPr/>
        </p:nvSpPr>
        <p:spPr>
          <a:xfrm>
            <a:off x="1280651" y="497936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[FromBody]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636409-D146-4CD8-AC90-5BB1440868AE}"/>
              </a:ext>
            </a:extLst>
          </p:cNvPr>
          <p:cNvSpPr txBox="1">
            <a:spLocks/>
          </p:cNvSpPr>
          <p:nvPr/>
        </p:nvSpPr>
        <p:spPr>
          <a:xfrm>
            <a:off x="1280651" y="551960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[FromForm]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9DB825-C725-42C5-8A11-5B619CA6896A}"/>
              </a:ext>
            </a:extLst>
          </p:cNvPr>
          <p:cNvSpPr txBox="1">
            <a:spLocks/>
          </p:cNvSpPr>
          <p:nvPr/>
        </p:nvSpPr>
        <p:spPr>
          <a:xfrm>
            <a:off x="1280651" y="605983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[FromHeader]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2F7C36-5893-42D7-AB6E-85551FEC7AB5}"/>
              </a:ext>
            </a:extLst>
          </p:cNvPr>
          <p:cNvSpPr txBox="1">
            <a:spLocks/>
          </p:cNvSpPr>
          <p:nvPr/>
        </p:nvSpPr>
        <p:spPr>
          <a:xfrm>
            <a:off x="3411321" y="497244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[FromQuery]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F4A505F-5F28-432D-9406-09BB943A4C4A}"/>
              </a:ext>
            </a:extLst>
          </p:cNvPr>
          <p:cNvSpPr txBox="1">
            <a:spLocks/>
          </p:cNvSpPr>
          <p:nvPr/>
        </p:nvSpPr>
        <p:spPr>
          <a:xfrm>
            <a:off x="3411321" y="551268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[FromRoute]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7A75C8D-8749-4210-B5D5-196BB1D3CAF1}"/>
              </a:ext>
            </a:extLst>
          </p:cNvPr>
          <p:cNvSpPr txBox="1">
            <a:spLocks/>
          </p:cNvSpPr>
          <p:nvPr/>
        </p:nvSpPr>
        <p:spPr>
          <a:xfrm>
            <a:off x="3411321" y="605291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[FromServices]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1BA9B21-AA9C-4AC4-9B13-35E709ED4672}"/>
              </a:ext>
            </a:extLst>
          </p:cNvPr>
          <p:cNvSpPr txBox="1">
            <a:spLocks/>
          </p:cNvSpPr>
          <p:nvPr/>
        </p:nvSpPr>
        <p:spPr>
          <a:xfrm>
            <a:off x="6096000" y="4972447"/>
            <a:ext cx="521236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HttpPost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Create(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Product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// [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FromBody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 is inferred</a:t>
            </a: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string name)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// [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FromQuery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 is inferred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13BA84A-8B93-4C38-ADD2-91CB1CC57C2C}"/>
              </a:ext>
            </a:extLst>
          </p:cNvPr>
          <p:cNvSpPr txBox="1">
            <a:spLocks/>
          </p:cNvSpPr>
          <p:nvPr/>
        </p:nvSpPr>
        <p:spPr>
          <a:xfrm>
            <a:off x="9945588" y="4972447"/>
            <a:ext cx="1362772" cy="464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2"/>
                </a:solidFill>
                <a:effectLst/>
              </a:rPr>
              <a:t>Example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A6579B8-4832-4B14-9CDE-8A159A7878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8C77A5-4478-4D79-A132-6FE06A841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 lnSpcReduction="10000"/>
          </a:bodyPr>
          <a:lstStyle/>
          <a:p>
            <a:r>
              <a:rPr lang="en-US" sz="3300" dirty="0"/>
              <a:t>Multipart / Form-data request inference</a:t>
            </a:r>
          </a:p>
          <a:p>
            <a:pPr lvl="1"/>
            <a:r>
              <a:rPr lang="en-US" sz="3100" dirty="0"/>
              <a:t>Achieved by </a:t>
            </a:r>
            <a:r>
              <a:rPr lang="en-US" sz="3100" noProof="1"/>
              <a:t>putting [</a:t>
            </a:r>
            <a:r>
              <a:rPr lang="en-US" sz="3100" b="1" noProof="1">
                <a:solidFill>
                  <a:schemeClr val="bg1"/>
                </a:solidFill>
              </a:rPr>
              <a:t>FromForm</a:t>
            </a:r>
            <a:r>
              <a:rPr lang="en-US" sz="3100" noProof="1"/>
              <a:t>] attribute </a:t>
            </a:r>
            <a:r>
              <a:rPr lang="en-US" sz="3100" dirty="0"/>
              <a:t>on action parameters</a:t>
            </a:r>
          </a:p>
          <a:p>
            <a:pPr lvl="1"/>
            <a:r>
              <a:rPr lang="en-US" sz="3100" dirty="0"/>
              <a:t>                            request content type is </a:t>
            </a:r>
            <a:r>
              <a:rPr lang="en-US" sz="3100" b="1" dirty="0">
                <a:solidFill>
                  <a:schemeClr val="bg1"/>
                </a:solidFill>
              </a:rPr>
              <a:t>inferred</a:t>
            </a:r>
            <a:endParaRPr lang="bg-BG" sz="3100" b="1" dirty="0">
              <a:solidFill>
                <a:schemeClr val="bg1"/>
              </a:solidFill>
            </a:endParaRPr>
          </a:p>
          <a:p>
            <a:r>
              <a:rPr lang="en-US" sz="3300" dirty="0"/>
              <a:t>Attribute routing requirement</a:t>
            </a:r>
          </a:p>
          <a:p>
            <a:pPr lvl="1"/>
            <a:r>
              <a:rPr lang="en-US" sz="3100" dirty="0"/>
              <a:t>Attribute routing becomes a </a:t>
            </a:r>
            <a:r>
              <a:rPr lang="en-US" sz="3100" b="1" dirty="0">
                <a:solidFill>
                  <a:schemeClr val="bg1"/>
                </a:solidFill>
              </a:rPr>
              <a:t>requirement</a:t>
            </a:r>
          </a:p>
          <a:p>
            <a:pPr marL="609219" lvl="1" indent="0">
              <a:buNone/>
            </a:pPr>
            <a:endParaRPr lang="en-US" sz="3100" dirty="0"/>
          </a:p>
          <a:p>
            <a:pPr marL="609219" lvl="1" indent="0">
              <a:buNone/>
            </a:pPr>
            <a:endParaRPr lang="en-US" sz="3100" dirty="0"/>
          </a:p>
          <a:p>
            <a:pPr lvl="1"/>
            <a:r>
              <a:rPr lang="en-US" sz="3100" dirty="0"/>
              <a:t>Endpoints are inaccessible via conventional routes defined by:</a:t>
            </a:r>
          </a:p>
          <a:p>
            <a:pPr lvl="2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UseMvc() </a:t>
            </a:r>
            <a:r>
              <a:rPr lang="en-US" sz="2900" noProof="1"/>
              <a:t>and </a:t>
            </a:r>
            <a:r>
              <a:rPr lang="en-US" sz="2900" b="1" noProof="1">
                <a:solidFill>
                  <a:schemeClr val="bg1"/>
                </a:solidFill>
              </a:rPr>
              <a:t>UseMvcWithDefaultRoute()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2766E-5A77-4F45-B56B-696664A4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5A6F-6F0A-4F21-AAA5-CD0E5CA64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B25413-7C49-499E-9B8C-F61FE6D28EC3}"/>
              </a:ext>
            </a:extLst>
          </p:cNvPr>
          <p:cNvSpPr txBox="1">
            <a:spLocks/>
          </p:cNvSpPr>
          <p:nvPr/>
        </p:nvSpPr>
        <p:spPr>
          <a:xfrm>
            <a:off x="1307028" y="2429597"/>
            <a:ext cx="2403326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multipart/form-data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549FC-F009-4FC7-9F80-31F3076B05C0}"/>
              </a:ext>
            </a:extLst>
          </p:cNvPr>
          <p:cNvSpPr txBox="1">
            <a:spLocks/>
          </p:cNvSpPr>
          <p:nvPr/>
        </p:nvSpPr>
        <p:spPr>
          <a:xfrm>
            <a:off x="1307028" y="4334607"/>
            <a:ext cx="563889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49959-E48F-458A-8296-856A7A28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80" y="2439975"/>
            <a:ext cx="3165598" cy="27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C3D26-D912-4AEF-903A-2AFA8CAB4C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noProof="1"/>
              <a:t>Problem details responses for error status codes</a:t>
            </a:r>
          </a:p>
          <a:p>
            <a:pPr lvl="1"/>
            <a:r>
              <a:rPr lang="en-US" sz="2800" noProof="1"/>
              <a:t>As of ASP.NET Core </a:t>
            </a:r>
            <a:r>
              <a:rPr lang="en-US" sz="2800" b="1" noProof="1">
                <a:solidFill>
                  <a:schemeClr val="bg1"/>
                </a:solidFill>
              </a:rPr>
              <a:t>2.2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bg1"/>
                </a:solidFill>
              </a:rPr>
              <a:t>MVC</a:t>
            </a:r>
            <a:r>
              <a:rPr lang="en-US" sz="2800" noProof="1"/>
              <a:t> transforms error results</a:t>
            </a:r>
          </a:p>
          <a:p>
            <a:pPr lvl="1"/>
            <a:r>
              <a:rPr lang="en-US" sz="2800" noProof="1"/>
              <a:t>Errors are transformed into </a:t>
            </a:r>
            <a:r>
              <a:rPr lang="en-US" sz="2800" b="1" noProof="1">
                <a:solidFill>
                  <a:schemeClr val="bg1"/>
                </a:solidFill>
              </a:rPr>
              <a:t>ProblemDetails</a:t>
            </a:r>
          </a:p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ProblemDetails</a:t>
            </a:r>
            <a:r>
              <a:rPr lang="en-US" sz="3000" noProof="1"/>
              <a:t> is:</a:t>
            </a:r>
          </a:p>
          <a:p>
            <a:pPr lvl="1"/>
            <a:r>
              <a:rPr lang="en-US" sz="2800" noProof="1"/>
              <a:t>A type based on a HTTP Api Specification for error presentation</a:t>
            </a:r>
          </a:p>
          <a:p>
            <a:pPr lvl="1"/>
            <a:r>
              <a:rPr lang="en-US" sz="2800" noProof="1"/>
              <a:t>A standardized format for machine-readable error details</a:t>
            </a:r>
          </a:p>
          <a:p>
            <a:endParaRPr lang="en-US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77465-9784-4EC4-88B4-33AD7DE6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C641-CA32-4A2F-83CE-0DAFB2CB5C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C597E-8C8B-449B-9F9A-FC03C7EB54F3}"/>
              </a:ext>
            </a:extLst>
          </p:cNvPr>
          <p:cNvSpPr txBox="1">
            <a:spLocks/>
          </p:cNvSpPr>
          <p:nvPr/>
        </p:nvSpPr>
        <p:spPr>
          <a:xfrm>
            <a:off x="891610" y="5060377"/>
            <a:ext cx="2790187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(product == null)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NotFound();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BB5827-B32F-4D16-8743-14FAAA521B6B}"/>
              </a:ext>
            </a:extLst>
          </p:cNvPr>
          <p:cNvSpPr txBox="1">
            <a:spLocks/>
          </p:cNvSpPr>
          <p:nvPr/>
        </p:nvSpPr>
        <p:spPr>
          <a:xfrm>
            <a:off x="4383004" y="4814156"/>
            <a:ext cx="718340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type: "https://tools.ietf.org/html/rfc7231#section-6.5.4",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title: "Not Found",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status: 404,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traceId: "0HLHLV31KRN83:00000001"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FEA69-3DE7-4782-9756-10E1533BF6A3}"/>
              </a:ext>
            </a:extLst>
          </p:cNvPr>
          <p:cNvSpPr/>
          <p:nvPr/>
        </p:nvSpPr>
        <p:spPr bwMode="auto">
          <a:xfrm>
            <a:off x="3830177" y="5472839"/>
            <a:ext cx="404446" cy="37806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2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EF9E7-E999-42FB-9CEA-B9F18C3F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These features are built-in and active by default</a:t>
            </a:r>
          </a:p>
          <a:p>
            <a:pPr lvl="1"/>
            <a:r>
              <a:rPr lang="en-US" dirty="0"/>
              <a:t>But the default behavior can be overridden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CEFE9-EABF-498F-80DC-9AF5B633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71ED-54DE-4C4B-B065-3E713BCE76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E0F0476-C4D4-4741-93AD-236D980FD48D}"/>
              </a:ext>
            </a:extLst>
          </p:cNvPr>
          <p:cNvSpPr txBox="1">
            <a:spLocks/>
          </p:cNvSpPr>
          <p:nvPr/>
        </p:nvSpPr>
        <p:spPr>
          <a:xfrm>
            <a:off x="830600" y="2472410"/>
            <a:ext cx="10722548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services.AddMvc()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.SetCompatibilityVersion(CompatibilityVersion.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Version_2_2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ConfigureApiBehaviorOptions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Multipart/form-data inference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SuppressConsumesConstraintForFormFileParameters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binding source attributes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SuppressInferBindingSourcesForParameters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automatic HTTP 400 errors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SuppressModelStateInvalidFilter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problem details responses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SuppressMapClientErrors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Suppress Default BadRequest response</a:t>
            </a:r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for invalid model state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SuppressUseValidationProblemDetailsForInvalidModelStateResponses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});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F83C5-EE2F-4775-9C8C-E815C7AE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12" y="277419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Specific</a:t>
            </a:r>
            <a:r>
              <a:rPr lang="en-US" sz="3000" dirty="0"/>
              <a:t> Type</a:t>
            </a:r>
          </a:p>
          <a:p>
            <a:pPr lvl="2"/>
            <a:r>
              <a:rPr lang="en-US" sz="2800" dirty="0"/>
              <a:t>The simplest action type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IActionResult</a:t>
            </a:r>
            <a:r>
              <a:rPr lang="en-US" sz="3000" noProof="1"/>
              <a:t> Type</a:t>
            </a:r>
          </a:p>
          <a:p>
            <a:pPr lvl="2"/>
            <a:r>
              <a:rPr lang="en-US" sz="2800" dirty="0"/>
              <a:t>Appropriate when</a:t>
            </a:r>
            <a:br>
              <a:rPr lang="en-US" sz="2800" dirty="0"/>
            </a:br>
            <a:r>
              <a:rPr lang="en-US" sz="2800" dirty="0"/>
              <a:t>multiple </a:t>
            </a:r>
            <a:r>
              <a:rPr lang="en-US" sz="2800" b="1" noProof="1">
                <a:solidFill>
                  <a:schemeClr val="bg1"/>
                </a:solidFill>
              </a:rPr>
              <a:t>ActionResult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types are possible in</a:t>
            </a:r>
            <a:br>
              <a:rPr lang="en-US" sz="2800" dirty="0"/>
            </a:br>
            <a:r>
              <a:rPr lang="en-US" sz="2800" dirty="0"/>
              <a:t>the corresponding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CE2C0D-7F08-40DE-991E-6653DFDBF1B2}"/>
              </a:ext>
            </a:extLst>
          </p:cNvPr>
          <p:cNvSpPr txBox="1">
            <a:spLocks/>
          </p:cNvSpPr>
          <p:nvPr/>
        </p:nvSpPr>
        <p:spPr>
          <a:xfrm>
            <a:off x="5805997" y="1820876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5805997" y="3438731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(product);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95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</a:t>
            </a:r>
            <a:r>
              <a:rPr lang="en-US" sz="3200" dirty="0"/>
              <a:t>ava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cript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/>
              <a:t>bject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otation (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  <a:r>
              <a:rPr lang="en-US" sz="3200" dirty="0"/>
              <a:t>) is an open-standard file format</a:t>
            </a:r>
          </a:p>
          <a:p>
            <a:pPr lvl="1"/>
            <a:r>
              <a:rPr lang="en-US" sz="3000" dirty="0"/>
              <a:t>Uses human-readable text to transmit data objects</a:t>
            </a:r>
          </a:p>
          <a:p>
            <a:pPr lvl="1"/>
            <a:r>
              <a:rPr lang="en-US" sz="3000" dirty="0"/>
              <a:t>Data objects consist of </a:t>
            </a:r>
            <a:r>
              <a:rPr lang="en-US" sz="3000" b="1" dirty="0">
                <a:solidFill>
                  <a:schemeClr val="bg1"/>
                </a:solidFill>
              </a:rPr>
              <a:t>attribute-value</a:t>
            </a:r>
            <a:r>
              <a:rPr lang="en-US" sz="3000" dirty="0"/>
              <a:t> pairs or </a:t>
            </a:r>
            <a:r>
              <a:rPr lang="en-US" sz="3000" b="1" dirty="0">
                <a:solidFill>
                  <a:schemeClr val="bg1"/>
                </a:solidFill>
              </a:rPr>
              <a:t>array</a:t>
            </a:r>
            <a:r>
              <a:rPr lang="en-US" sz="3000" dirty="0"/>
              <a:t> data types</a:t>
            </a:r>
          </a:p>
          <a:p>
            <a:pPr lvl="2"/>
            <a:r>
              <a:rPr lang="en-US" sz="2800" dirty="0"/>
              <a:t>Basically any serializable value</a:t>
            </a:r>
          </a:p>
          <a:p>
            <a:pPr lvl="1"/>
            <a:r>
              <a:rPr lang="en-US" sz="3000" dirty="0"/>
              <a:t>Easy for humans to </a:t>
            </a:r>
            <a:r>
              <a:rPr lang="en-US" sz="3000" b="1" dirty="0">
                <a:solidFill>
                  <a:schemeClr val="bg1"/>
                </a:solidFill>
              </a:rPr>
              <a:t>read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write</a:t>
            </a:r>
          </a:p>
          <a:p>
            <a:pPr lvl="1"/>
            <a:r>
              <a:rPr lang="en-US" sz="3000" dirty="0"/>
              <a:t>Easy for machines to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JSON is derived from JavaScript</a:t>
            </a:r>
          </a:p>
          <a:p>
            <a:pPr lvl="1"/>
            <a:r>
              <a:rPr lang="en-US" sz="3000" dirty="0"/>
              <a:t>However, it is </a:t>
            </a:r>
            <a:r>
              <a:rPr lang="en-US" sz="3000" b="1" dirty="0">
                <a:solidFill>
                  <a:schemeClr val="bg1"/>
                </a:solidFill>
              </a:rPr>
              <a:t>language-independent</a:t>
            </a:r>
          </a:p>
          <a:p>
            <a:pPr lvl="1"/>
            <a:r>
              <a:rPr lang="en-US" sz="3000" dirty="0"/>
              <a:t>Now, many languages provide code to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4A2EA7-592F-40DC-B52E-DE062EC1C0B7}"/>
              </a:ext>
            </a:extLst>
          </p:cNvPr>
          <p:cNvSpPr txBox="1">
            <a:spLocks/>
          </p:cNvSpPr>
          <p:nvPr/>
        </p:nvSpPr>
        <p:spPr>
          <a:xfrm>
            <a:off x="7486874" y="3169802"/>
            <a:ext cx="441915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"firstName": "Pesho",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"courses": ["C#", "JS", "ASP.NET"]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"age": 23,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"hasDriverLicense": true,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"date": "2012-04-23T18:25:43.511Z",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//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dirty="0"/>
              <a:t>It is recommended to use </a:t>
            </a:r>
            <a:r>
              <a:rPr lang="en-US" sz="3200" b="1" dirty="0" err="1">
                <a:solidFill>
                  <a:schemeClr val="bg1"/>
                </a:solidFill>
              </a:rPr>
              <a:t>ActionResult</a:t>
            </a:r>
            <a:r>
              <a:rPr lang="en-US" sz="3200" b="1" dirty="0">
                <a:solidFill>
                  <a:schemeClr val="bg1"/>
                </a:solidFill>
              </a:rPr>
              <a:t>&lt;T&gt;</a:t>
            </a:r>
            <a:r>
              <a:rPr lang="en-US" sz="3200" dirty="0"/>
              <a:t> as a return type </a:t>
            </a:r>
          </a:p>
          <a:p>
            <a:pPr lvl="1">
              <a:buClr>
                <a:srgbClr val="234465"/>
              </a:buClr>
            </a:pPr>
            <a:r>
              <a:rPr lang="en-US" sz="3000" b="1" dirty="0" err="1">
                <a:solidFill>
                  <a:schemeClr val="bg1"/>
                </a:solidFill>
              </a:rPr>
              <a:t>ActionResult</a:t>
            </a:r>
            <a:r>
              <a:rPr lang="en-US" sz="3000" b="1" dirty="0">
                <a:solidFill>
                  <a:schemeClr val="bg1"/>
                </a:solidFill>
              </a:rPr>
              <a:t>&lt;T&gt;</a:t>
            </a:r>
            <a:r>
              <a:rPr lang="en-US" sz="3000" dirty="0"/>
              <a:t>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754603" y="2432748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A0B8DD-5DBC-4EC0-88BC-9A6F575443ED}"/>
              </a:ext>
            </a:extLst>
          </p:cNvPr>
          <p:cNvSpPr txBox="1">
            <a:spLocks/>
          </p:cNvSpPr>
          <p:nvPr/>
        </p:nvSpPr>
        <p:spPr>
          <a:xfrm>
            <a:off x="754603" y="3918292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6B9D6-ED5F-4FB2-9996-32A24D15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96" y="2613294"/>
            <a:ext cx="5061462" cy="3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(GET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41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345344" y="1912338"/>
            <a:ext cx="7266920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GetProducts()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null)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1DA59B5-8E76-4A7C-868C-D78412D7E06E}"/>
              </a:ext>
            </a:extLst>
          </p:cNvPr>
          <p:cNvSpPr txBox="1">
            <a:spLocks/>
          </p:cNvSpPr>
          <p:nvPr/>
        </p:nvSpPr>
        <p:spPr>
          <a:xfrm>
            <a:off x="9244117" y="1912338"/>
            <a:ext cx="1460177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Endpoints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FAB2B6-5ADE-4AF6-8354-878FB9DB7DB6}"/>
              </a:ext>
            </a:extLst>
          </p:cNvPr>
          <p:cNvSpPr txBox="1">
            <a:spLocks/>
          </p:cNvSpPr>
          <p:nvPr/>
        </p:nvSpPr>
        <p:spPr>
          <a:xfrm>
            <a:off x="8382000" y="24074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88F5A3-BC70-4C9C-878E-95B2532EFF40}"/>
              </a:ext>
            </a:extLst>
          </p:cNvPr>
          <p:cNvSpPr txBox="1">
            <a:spLocks/>
          </p:cNvSpPr>
          <p:nvPr/>
        </p:nvSpPr>
        <p:spPr>
          <a:xfrm>
            <a:off x="8382000" y="29408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/api/products/{id}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740239-74B4-4025-A6E2-0162FB05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20539" r="26172" b="6001"/>
          <a:stretch/>
        </p:blipFill>
        <p:spPr>
          <a:xfrm>
            <a:off x="8283008" y="3793549"/>
            <a:ext cx="3382393" cy="2246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5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r>
              <a:rPr lang="en-US" noProof="1"/>
              <a:t>The</a:t>
            </a:r>
            <a:r>
              <a:rPr lang="en-US" b="1" noProof="1">
                <a:solidFill>
                  <a:schemeClr val="bg1"/>
                </a:solidFill>
              </a:rPr>
              <a:t> CreatedAtAction </a:t>
            </a:r>
            <a:r>
              <a:rPr lang="en-US" noProof="1"/>
              <a:t>method:</a:t>
            </a:r>
          </a:p>
          <a:p>
            <a:pPr lvl="1"/>
            <a:r>
              <a:rPr lang="en-US" noProof="1"/>
              <a:t>Returns a </a:t>
            </a:r>
            <a:r>
              <a:rPr lang="en-US" b="1" noProof="1">
                <a:solidFill>
                  <a:schemeClr val="bg1"/>
                </a:solidFill>
              </a:rPr>
              <a:t>201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Created</a:t>
            </a:r>
            <a:r>
              <a:rPr lang="en-US" noProof="1"/>
              <a:t>)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noProof="1"/>
              <a:t>response – standart for </a:t>
            </a:r>
            <a:r>
              <a:rPr lang="en-US" b="1" noProof="1">
                <a:solidFill>
                  <a:schemeClr val="bg1"/>
                </a:solidFill>
              </a:rPr>
              <a:t>POST </a:t>
            </a:r>
            <a:r>
              <a:rPr lang="en-US" noProof="1"/>
              <a:t>requests</a:t>
            </a:r>
          </a:p>
          <a:p>
            <a:pPr lvl="1"/>
            <a:r>
              <a:rPr lang="en-US" noProof="1"/>
              <a:t>Adds a </a:t>
            </a:r>
            <a:r>
              <a:rPr lang="en-US" b="1" noProof="1">
                <a:solidFill>
                  <a:schemeClr val="bg1"/>
                </a:solidFill>
              </a:rPr>
              <a:t>Location</a:t>
            </a:r>
            <a:r>
              <a:rPr lang="en-US" noProof="1"/>
              <a:t> header to the response</a:t>
            </a:r>
          </a:p>
          <a:p>
            <a:pPr lvl="1"/>
            <a:r>
              <a:rPr lang="en-US" noProof="1"/>
              <a:t>Uses the "</a:t>
            </a:r>
            <a:r>
              <a:rPr lang="en-US" b="1" noProof="1">
                <a:solidFill>
                  <a:schemeClr val="bg1"/>
                </a:solidFill>
              </a:rPr>
              <a:t>GetProduct</a:t>
            </a:r>
            <a:r>
              <a:rPr lang="en-US" noProof="1"/>
              <a:t>" named route to create the </a:t>
            </a:r>
            <a:r>
              <a:rPr lang="en-US" b="1" noProof="1">
                <a:solidFill>
                  <a:schemeClr val="bg1"/>
                </a:solidFill>
              </a:rPr>
              <a:t>URL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(POST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42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1097116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HttpPost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POST: 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PostProduct(ProductBindingModel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this.productService.RegisterProduct(productModel);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CreatedAtAction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", new {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},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39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PostProduct </a:t>
            </a:r>
            <a:r>
              <a:rPr lang="en-US" noProof="1"/>
              <a:t>but uses </a:t>
            </a:r>
            <a:r>
              <a:rPr lang="en-US" b="1" noProof="1">
                <a:solidFill>
                  <a:schemeClr val="bg1"/>
                </a:solidFill>
              </a:rPr>
              <a:t>HTTP PUT</a:t>
            </a: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HTTP PUT </a:t>
            </a:r>
            <a:r>
              <a:rPr lang="en-US" noProof="1"/>
              <a:t>requires</a:t>
            </a:r>
            <a:r>
              <a:rPr lang="en-US" b="1" noProof="1">
                <a:solidFill>
                  <a:schemeClr val="bg1"/>
                </a:solidFill>
              </a:rPr>
              <a:t> entire </a:t>
            </a:r>
            <a:r>
              <a:rPr lang="en-US" noProof="1"/>
              <a:t>updated</a:t>
            </a:r>
            <a:r>
              <a:rPr lang="en-US" b="1" noProof="1">
                <a:solidFill>
                  <a:schemeClr val="bg1"/>
                </a:solidFill>
              </a:rPr>
              <a:t> entity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(PUT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43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HttpPut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PUT: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PutProduct(long id, 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!=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productModel.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BadRequest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this.productService.EditProduct(id, productModel);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NoContent();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4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noProof="1"/>
              <a:t>And with this, we have our simple </a:t>
            </a:r>
            <a:r>
              <a:rPr lang="en-US" b="1" noProof="1">
                <a:solidFill>
                  <a:schemeClr val="bg1"/>
                </a:solidFill>
              </a:rPr>
              <a:t>Products Web API</a:t>
            </a:r>
          </a:p>
          <a:p>
            <a:pPr lvl="1"/>
            <a:r>
              <a:rPr lang="en-US" noProof="1"/>
              <a:t>Now let’s test out the </a:t>
            </a:r>
            <a:r>
              <a:rPr lang="en-US" b="1" noProof="1">
                <a:solidFill>
                  <a:schemeClr val="bg1"/>
                </a:solidFill>
              </a:rPr>
              <a:t>Endpoints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(DELETE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44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HttpDelete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DELETE: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DeleteProduct(long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this.productService.DeleteProduct(id);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5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95109-F1AE-4D2C-96B4-8D2E1E1B2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Products Web API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616E0-9115-49BC-909C-F3F87A1CE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Calling the API with jQuery (Consuming)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D55-842E-4039-97E3-76719A1A64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4583F-3FF6-43C0-B06F-B963FB39DD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055" y="735373"/>
            <a:ext cx="2991554" cy="36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B54DC-38CB-46B7-8098-9C7B236E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364293"/>
            <a:ext cx="10961783" cy="737804"/>
          </a:xfrm>
        </p:spPr>
        <p:txBody>
          <a:bodyPr/>
          <a:lstStyle/>
          <a:p>
            <a:r>
              <a:rPr lang="en-US" sz="4000" dirty="0"/>
              <a:t>Angular</a:t>
            </a:r>
            <a:endParaRPr lang="en-US" sz="3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A716-79FA-466C-9FEB-488152536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BD923C-3AC9-4337-BB70-A9DEA53A5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18636806">
            <a:off x="7815264" y="2291855"/>
            <a:ext cx="4118328" cy="953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8DC0-D8C3-4A8A-93C9-DDB09AB0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54" y="755903"/>
            <a:ext cx="3836290" cy="383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F3422-73CE-4064-9675-4AF28C86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2786883">
            <a:off x="196427" y="2344474"/>
            <a:ext cx="4118328" cy="9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is a framework for building complex front-end apps</a:t>
            </a:r>
          </a:p>
          <a:p>
            <a:r>
              <a:rPr lang="en-US" dirty="0"/>
              <a:t>Focused on end-to-end tooling and best practices</a:t>
            </a:r>
          </a:p>
          <a:p>
            <a:r>
              <a:rPr lang="en-US" dirty="0"/>
              <a:t>Developed by the </a:t>
            </a: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team at </a:t>
            </a:r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Angular?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8376" y="3352800"/>
            <a:ext cx="10213024" cy="30708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import { Component } from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@angular/core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@Component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selector: 'my-app',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template: `&lt;h1&gt;Hello {{name}}&lt;/h1&gt;`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export class AppComponent { 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Angular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782F7D-B083-4422-BD17-0D15B6E214BC}"/>
              </a:ext>
            </a:extLst>
          </p:cNvPr>
          <p:cNvGrpSpPr/>
          <p:nvPr/>
        </p:nvGrpSpPr>
        <p:grpSpPr>
          <a:xfrm>
            <a:off x="9375666" y="2604094"/>
            <a:ext cx="2228959" cy="3058518"/>
            <a:chOff x="9417086" y="2604094"/>
            <a:chExt cx="2228959" cy="30585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0556CE-A506-4131-A7F5-1EBABCD670B7}"/>
                </a:ext>
              </a:extLst>
            </p:cNvPr>
            <p:cNvGrpSpPr/>
            <p:nvPr/>
          </p:nvGrpSpPr>
          <p:grpSpPr>
            <a:xfrm>
              <a:off x="9417086" y="3038501"/>
              <a:ext cx="2228959" cy="2624111"/>
              <a:chOff x="2068731" y="2607123"/>
              <a:chExt cx="2817698" cy="398819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EC3A80-D156-456E-853B-8803709A3F89}"/>
                  </a:ext>
                </a:extLst>
              </p:cNvPr>
              <p:cNvSpPr/>
              <p:nvPr/>
            </p:nvSpPr>
            <p:spPr>
              <a:xfrm>
                <a:off x="2074348" y="3271988"/>
                <a:ext cx="2802606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6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5A3160-BA0E-444F-8573-9A38F3796223}"/>
                  </a:ext>
                </a:extLst>
              </p:cNvPr>
              <p:cNvSpPr/>
              <p:nvPr/>
            </p:nvSpPr>
            <p:spPr>
              <a:xfrm>
                <a:off x="2068731" y="3944294"/>
                <a:ext cx="2817697" cy="5607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5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3EB7C9-A839-46AA-8514-469CEB82FD6A}"/>
                  </a:ext>
                </a:extLst>
              </p:cNvPr>
              <p:cNvSpPr/>
              <p:nvPr/>
            </p:nvSpPr>
            <p:spPr>
              <a:xfrm>
                <a:off x="2068731" y="4629695"/>
                <a:ext cx="2808222" cy="5607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4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F4F9F5-6102-4B21-B98B-493DD1253FAC}"/>
                  </a:ext>
                </a:extLst>
              </p:cNvPr>
              <p:cNvSpPr/>
              <p:nvPr/>
            </p:nvSpPr>
            <p:spPr>
              <a:xfrm>
                <a:off x="2068731" y="5306735"/>
                <a:ext cx="2817698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2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9F0038-0368-4536-A978-AC6C80DBE6D9}"/>
                  </a:ext>
                </a:extLst>
              </p:cNvPr>
              <p:cNvSpPr/>
              <p:nvPr/>
            </p:nvSpPr>
            <p:spPr>
              <a:xfrm>
                <a:off x="2073470" y="5971626"/>
                <a:ext cx="2812958" cy="6236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AngularJS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48A601-5B83-4648-A532-7E074FE89BE2}"/>
                  </a:ext>
                </a:extLst>
              </p:cNvPr>
              <p:cNvSpPr/>
              <p:nvPr/>
            </p:nvSpPr>
            <p:spPr>
              <a:xfrm>
                <a:off x="2068731" y="2607123"/>
                <a:ext cx="2799466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7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D52D8-B57A-48E4-B40E-E42FF53AEA1C}"/>
                </a:ext>
              </a:extLst>
            </p:cNvPr>
            <p:cNvSpPr/>
            <p:nvPr/>
          </p:nvSpPr>
          <p:spPr>
            <a:xfrm>
              <a:off x="9417086" y="2604094"/>
              <a:ext cx="2214536" cy="3601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Angular 8</a:t>
              </a:r>
              <a:endParaRPr lang="bg-BG" sz="28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6AE84-CEE5-4E23-8701-B69E173BB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96699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is rewritten on Microsoft’s </a:t>
            </a:r>
            <a:r>
              <a:rPr lang="en-US" sz="3200" b="1" dirty="0">
                <a:solidFill>
                  <a:schemeClr val="bg1"/>
                </a:solidFill>
              </a:rPr>
              <a:t>TypeScript</a:t>
            </a:r>
            <a:r>
              <a:rPr lang="en-US" sz="3200" dirty="0"/>
              <a:t> language</a:t>
            </a:r>
          </a:p>
          <a:p>
            <a:pPr lvl="1"/>
            <a:r>
              <a:rPr lang="en-US" sz="3000" dirty="0"/>
              <a:t>A typed </a:t>
            </a:r>
            <a:r>
              <a:rPr lang="en-US" sz="3000" b="1" dirty="0">
                <a:solidFill>
                  <a:schemeClr val="bg1"/>
                </a:solidFill>
              </a:rPr>
              <a:t>superset</a:t>
            </a:r>
            <a:r>
              <a:rPr lang="en-US" sz="3000" dirty="0"/>
              <a:t> of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  <a:r>
              <a:rPr lang="en-US" sz="3000" dirty="0"/>
              <a:t> that compiles to plain JS</a:t>
            </a:r>
          </a:p>
          <a:p>
            <a:pPr lvl="1"/>
            <a:r>
              <a:rPr lang="en-US" sz="3000" dirty="0"/>
              <a:t>Any Browser! Any Host! Any OS! Anywhere!.. Open Source!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does not have a concept of "</a:t>
            </a:r>
            <a:r>
              <a:rPr lang="en-US" sz="3200" b="1" dirty="0">
                <a:solidFill>
                  <a:schemeClr val="bg1"/>
                </a:solidFill>
              </a:rPr>
              <a:t>scope</a:t>
            </a:r>
            <a:r>
              <a:rPr lang="en-US" sz="3200" dirty="0"/>
              <a:t>" or </a:t>
            </a:r>
            <a:r>
              <a:rPr lang="en-US" sz="3200" b="1" dirty="0">
                <a:solidFill>
                  <a:schemeClr val="bg1"/>
                </a:solidFill>
              </a:rPr>
              <a:t>controllers</a:t>
            </a:r>
          </a:p>
          <a:p>
            <a:pPr lvl="1"/>
            <a:r>
              <a:rPr lang="en-US" sz="3000" dirty="0"/>
              <a:t>Instead it uses a hierarchy of </a:t>
            </a:r>
            <a:r>
              <a:rPr lang="en-US" sz="3000" b="1" dirty="0">
                <a:solidFill>
                  <a:schemeClr val="bg1"/>
                </a:solidFill>
              </a:rPr>
              <a:t>Components</a:t>
            </a:r>
          </a:p>
          <a:p>
            <a:pPr lvl="1"/>
            <a:r>
              <a:rPr lang="en-US" sz="3000" dirty="0"/>
              <a:t>This is its main difference from AngularJS (the first Angular)</a:t>
            </a:r>
          </a:p>
          <a:p>
            <a:pPr lvl="1"/>
            <a:r>
              <a:rPr lang="en-US" sz="3000" dirty="0"/>
              <a:t>Most modern Front-End frameworks tend to use this </a:t>
            </a:r>
            <a:r>
              <a:rPr lang="en-US" sz="30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0A768-7FF3-4B05-85AB-05D32044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3BD2-0035-4F59-8159-84A7136E55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Cross Platform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Single Page Applications (SPA)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Progressive Web Apps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Native Mobile Apps (Cordova, Ionic)</a:t>
            </a:r>
          </a:p>
          <a:p>
            <a:pPr lvl="1">
              <a:buClr>
                <a:srgbClr val="234465"/>
              </a:buClr>
            </a:pPr>
            <a:r>
              <a:rPr lang="en-US" noProof="1"/>
              <a:t>Desktop Apps (Electron)</a:t>
            </a:r>
          </a:p>
          <a:p>
            <a:pPr>
              <a:buClr>
                <a:srgbClr val="234465"/>
              </a:buClr>
            </a:pPr>
            <a:r>
              <a:rPr lang="en-US" noProof="1"/>
              <a:t>Great Tooling (CLI, IDEs, Templates)</a:t>
            </a:r>
          </a:p>
          <a:p>
            <a:pPr>
              <a:buClr>
                <a:srgbClr val="234465"/>
              </a:buClr>
            </a:pPr>
            <a:r>
              <a:rPr lang="en-US" noProof="1"/>
              <a:t>Huge Community</a:t>
            </a:r>
          </a:p>
          <a:p>
            <a:pPr>
              <a:buClr>
                <a:srgbClr val="234465"/>
              </a:buClr>
            </a:pPr>
            <a:r>
              <a:rPr lang="en-US" noProof="1"/>
              <a:t>Easy Testing, Animations, Accessibility</a:t>
            </a:r>
          </a:p>
          <a:p>
            <a:pPr>
              <a:buClr>
                <a:srgbClr val="234465"/>
              </a:buClr>
            </a:pPr>
            <a:r>
              <a:rPr lang="en-US" noProof="1"/>
              <a:t>Can work with any back-end (Web API, Node.js,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Features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3C835-C5D9-4894-92F4-F94B31C9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12" y="1526069"/>
            <a:ext cx="3040338" cy="304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91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JSON</a:t>
            </a:r>
            <a:r>
              <a:rPr lang="en-US" sz="3200" noProof="1"/>
              <a:t> is a very common </a:t>
            </a:r>
            <a:r>
              <a:rPr lang="en-US" sz="3200" b="1" noProof="1">
                <a:solidFill>
                  <a:schemeClr val="bg1"/>
                </a:solidFill>
              </a:rPr>
              <a:t>data format </a:t>
            </a:r>
            <a:r>
              <a:rPr lang="en-US" sz="3200" noProof="1"/>
              <a:t>used in web communication</a:t>
            </a:r>
          </a:p>
          <a:p>
            <a:pPr lvl="1"/>
            <a:r>
              <a:rPr lang="en-US" sz="3000" noProof="1"/>
              <a:t>Mainly in browser-server or server-server communication</a:t>
            </a:r>
          </a:p>
          <a:p>
            <a:pPr lvl="1"/>
            <a:r>
              <a:rPr lang="en-US" sz="3000" noProof="1"/>
              <a:t>The official internet media type (</a:t>
            </a:r>
            <a:r>
              <a:rPr lang="en-US" sz="3000" b="1" noProof="1">
                <a:solidFill>
                  <a:schemeClr val="bg1"/>
                </a:solidFill>
              </a:rPr>
              <a:t>MIME</a:t>
            </a:r>
            <a:r>
              <a:rPr lang="en-US" sz="3000" noProof="1"/>
              <a:t>) for </a:t>
            </a: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files use the extension </a:t>
            </a:r>
            <a:r>
              <a:rPr lang="en-US" sz="3000" b="1" noProof="1">
                <a:solidFill>
                  <a:schemeClr val="bg1"/>
                </a:solidFill>
              </a:rPr>
              <a:t>.json</a:t>
            </a:r>
          </a:p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JSON </a:t>
            </a:r>
            <a:r>
              <a:rPr lang="en-US" sz="3200" noProof="1"/>
              <a:t>is commonly used as a replacement for XML in AJAX systems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shorter and easier to comprehend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quicker to read and write, and is more intuitive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doesn't support schemas and namespaces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0FB6E-2EE7-425A-BFF5-50228CF28039}"/>
              </a:ext>
            </a:extLst>
          </p:cNvPr>
          <p:cNvSpPr txBox="1">
            <a:spLocks/>
          </p:cNvSpPr>
          <p:nvPr/>
        </p:nvSpPr>
        <p:spPr>
          <a:xfrm>
            <a:off x="9308029" y="2543897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application/json</a:t>
            </a:r>
          </a:p>
        </p:txBody>
      </p:sp>
    </p:spTree>
    <p:extLst>
      <p:ext uri="{BB962C8B-B14F-4D97-AF65-F5344CB8AC3E}">
        <p14:creationId xmlns:p14="http://schemas.microsoft.com/office/powerpoint/2010/main" val="3306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B7D9F-3443-4C45-892A-C73FE4EFE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3400"/>
            <a:ext cx="10961783" cy="768084"/>
          </a:xfrm>
        </p:spPr>
        <p:txBody>
          <a:bodyPr/>
          <a:lstStyle/>
          <a:p>
            <a:r>
              <a:rPr lang="en-US" dirty="0"/>
              <a:t>ASP.NET Core Angular Template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E929F-490F-43A1-9607-39E6FD3D7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901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F5B9-4F2B-40F0-B2C1-3E753B7F2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5E19F-FB04-4DCA-BEB2-9B6CBC0CB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4" y="357079"/>
            <a:ext cx="7840409" cy="4410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8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76914-3179-42FF-AEE4-18C5DD363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2"/>
            <a:ext cx="10961783" cy="768084"/>
          </a:xfrm>
        </p:spPr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7ADD-00A7-4F32-911A-CF5D81557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89375"/>
            <a:ext cx="10961783" cy="499819"/>
          </a:xfrm>
        </p:spPr>
        <p:txBody>
          <a:bodyPr/>
          <a:lstStyle/>
          <a:p>
            <a:r>
              <a:rPr lang="en-US" dirty="0"/>
              <a:t>Cross Origin Resource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5273-7AF5-43A0-944E-DF69A3E788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865D-2370-4402-8666-B18283A33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7" t="14234" r="25288" b="15770"/>
          <a:stretch/>
        </p:blipFill>
        <p:spPr>
          <a:xfrm>
            <a:off x="2803280" y="437860"/>
            <a:ext cx="6585439" cy="4266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3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Browser security prevents a web page from making requests to a </a:t>
            </a:r>
            <a:br>
              <a:rPr lang="en-US" sz="3000" dirty="0"/>
            </a:br>
            <a:r>
              <a:rPr lang="en-US" sz="3000" dirty="0"/>
              <a:t>different domain</a:t>
            </a:r>
          </a:p>
          <a:p>
            <a:pPr lvl="1"/>
            <a:r>
              <a:rPr lang="en-US" sz="2800" dirty="0"/>
              <a:t>A domain that is different from the one that served the web page</a:t>
            </a:r>
          </a:p>
          <a:p>
            <a:pPr lvl="1"/>
            <a:r>
              <a:rPr lang="en-US" sz="2800" dirty="0"/>
              <a:t>This restriction is called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ame-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dirty="0"/>
              <a:t>olicy (</a:t>
            </a:r>
            <a:r>
              <a:rPr lang="en-US" sz="2800" b="1" dirty="0">
                <a:solidFill>
                  <a:schemeClr val="bg1"/>
                </a:solidFill>
              </a:rPr>
              <a:t>SOP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This policy also prevents malicious sites from reading data from your site</a:t>
            </a:r>
          </a:p>
          <a:p>
            <a:r>
              <a:rPr lang="en-US" sz="3000" dirty="0"/>
              <a:t>Sometimes you might want to allow other sites to bypass this restriction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Cross-origin requests </a:t>
            </a:r>
            <a:r>
              <a:rPr lang="en-US" sz="2800" dirty="0"/>
              <a:t>to your app may become necessary, at some point</a:t>
            </a:r>
          </a:p>
          <a:p>
            <a:pPr lvl="1"/>
            <a:r>
              <a:rPr lang="en-US" sz="2800" dirty="0"/>
              <a:t>That’s where </a:t>
            </a:r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dirty="0"/>
              <a:t>ross 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haring (</a:t>
            </a:r>
            <a:r>
              <a:rPr lang="en-US" sz="2800" b="1" dirty="0">
                <a:solidFill>
                  <a:schemeClr val="bg1"/>
                </a:solidFill>
              </a:rPr>
              <a:t>CORS</a:t>
            </a:r>
            <a:r>
              <a:rPr lang="en-US" sz="2800" dirty="0"/>
              <a:t>) comes to the rescue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5359-1FA6-4F8D-9FC4-3FD9463E2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CORS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W3C</a:t>
            </a:r>
            <a:r>
              <a:rPr lang="en-US" sz="3200" dirty="0"/>
              <a:t> standard that allows a server to "relax" the </a:t>
            </a:r>
            <a:r>
              <a:rPr lang="en-US" sz="3200" b="1" dirty="0">
                <a:solidFill>
                  <a:schemeClr val="bg1"/>
                </a:solidFill>
              </a:rPr>
              <a:t>SOP</a:t>
            </a:r>
          </a:p>
          <a:p>
            <a:pPr lvl="1"/>
            <a:r>
              <a:rPr lang="en-US" sz="3000" dirty="0"/>
              <a:t>Using </a:t>
            </a: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a server can </a:t>
            </a:r>
            <a:r>
              <a:rPr lang="en-US" sz="3000" b="1" dirty="0">
                <a:solidFill>
                  <a:schemeClr val="bg1"/>
                </a:solidFill>
              </a:rPr>
              <a:t>explicitly</a:t>
            </a:r>
            <a:r>
              <a:rPr lang="en-US" sz="3000" dirty="0"/>
              <a:t> allow some cross-origin requests</a:t>
            </a:r>
          </a:p>
          <a:p>
            <a:pPr lvl="1"/>
            <a:r>
              <a:rPr lang="en-US" sz="3000" dirty="0"/>
              <a:t>That doesn’t mean all cross-origin requests will be allowed</a:t>
            </a:r>
          </a:p>
          <a:p>
            <a:r>
              <a:rPr lang="en-US" sz="3200" dirty="0"/>
              <a:t>Two URLs have the </a:t>
            </a:r>
            <a:r>
              <a:rPr lang="en-US" sz="3200" b="1" dirty="0">
                <a:solidFill>
                  <a:schemeClr val="bg1"/>
                </a:solidFill>
              </a:rPr>
              <a:t>same origin </a:t>
            </a:r>
            <a:r>
              <a:rPr lang="en-US" sz="3200" dirty="0"/>
              <a:t>if they have</a:t>
            </a:r>
          </a:p>
          <a:p>
            <a:pPr lvl="1"/>
            <a:r>
              <a:rPr lang="en-US" sz="3000" dirty="0"/>
              <a:t>Identical </a:t>
            </a:r>
            <a:r>
              <a:rPr lang="en-US" sz="3000" b="1" dirty="0">
                <a:solidFill>
                  <a:schemeClr val="bg1"/>
                </a:solidFill>
              </a:rPr>
              <a:t>Schemes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Hosts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Ports</a:t>
            </a:r>
            <a:r>
              <a:rPr lang="en-US" sz="3000" dirty="0"/>
              <a:t> (RFC 6454)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B90AF2-D5DE-4B93-A740-22A601153975}"/>
              </a:ext>
            </a:extLst>
          </p:cNvPr>
          <p:cNvSpPr txBox="1">
            <a:spLocks/>
          </p:cNvSpPr>
          <p:nvPr/>
        </p:nvSpPr>
        <p:spPr>
          <a:xfrm>
            <a:off x="920166" y="5252410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https://example.com/foo.html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87EA5AC-A7EE-4CCE-B1B5-D9A64DC88978}"/>
              </a:ext>
            </a:extLst>
          </p:cNvPr>
          <p:cNvSpPr txBox="1">
            <a:spLocks/>
          </p:cNvSpPr>
          <p:nvPr/>
        </p:nvSpPr>
        <p:spPr>
          <a:xfrm>
            <a:off x="920166" y="5860822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https://example.com/bar.html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87DDA89-74A1-4C71-AFAC-99077513C2B2}"/>
              </a:ext>
            </a:extLst>
          </p:cNvPr>
          <p:cNvSpPr/>
          <p:nvPr/>
        </p:nvSpPr>
        <p:spPr bwMode="auto">
          <a:xfrm>
            <a:off x="1541537" y="4425191"/>
            <a:ext cx="2162907" cy="464332"/>
          </a:xfrm>
          <a:prstGeom prst="wedgeRoundRectCallout">
            <a:avLst>
              <a:gd name="adj1" fmla="val -1523"/>
              <a:gd name="adj2" fmla="val 11750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Same-origin URLs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79DF3FD-5F98-4CBA-8B2B-4CEE87959D3E}"/>
              </a:ext>
            </a:extLst>
          </p:cNvPr>
          <p:cNvSpPr txBox="1">
            <a:spLocks/>
          </p:cNvSpPr>
          <p:nvPr/>
        </p:nvSpPr>
        <p:spPr>
          <a:xfrm>
            <a:off x="5020312" y="4373098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https://example.net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78BEAE2-C54F-4359-A258-2D0640134FF6}"/>
              </a:ext>
            </a:extLst>
          </p:cNvPr>
          <p:cNvSpPr txBox="1">
            <a:spLocks/>
          </p:cNvSpPr>
          <p:nvPr/>
        </p:nvSpPr>
        <p:spPr>
          <a:xfrm>
            <a:off x="5020312" y="4981510"/>
            <a:ext cx="38599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https://www.example.com/foo.html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8F7ABC9-F4C7-4CD2-B3AD-F996B56947F1}"/>
              </a:ext>
            </a:extLst>
          </p:cNvPr>
          <p:cNvSpPr txBox="1">
            <a:spLocks/>
          </p:cNvSpPr>
          <p:nvPr/>
        </p:nvSpPr>
        <p:spPr>
          <a:xfrm>
            <a:off x="5020312" y="5589922"/>
            <a:ext cx="32884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http://example.com/foo.html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1C56C5B-F0F1-483F-BD4C-D1FD17AD1706}"/>
              </a:ext>
            </a:extLst>
          </p:cNvPr>
          <p:cNvSpPr txBox="1">
            <a:spLocks/>
          </p:cNvSpPr>
          <p:nvPr/>
        </p:nvSpPr>
        <p:spPr>
          <a:xfrm>
            <a:off x="5020311" y="6198334"/>
            <a:ext cx="397422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https://example.com:9000/foo.html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D6FDF6C-167A-450C-8723-1A076DCDBAD8}"/>
              </a:ext>
            </a:extLst>
          </p:cNvPr>
          <p:cNvSpPr/>
          <p:nvPr/>
        </p:nvSpPr>
        <p:spPr bwMode="auto">
          <a:xfrm>
            <a:off x="9628352" y="4373097"/>
            <a:ext cx="2162907" cy="464332"/>
          </a:xfrm>
          <a:prstGeom prst="wedgeRoundRectCallout">
            <a:avLst>
              <a:gd name="adj1" fmla="val -95832"/>
              <a:gd name="adj2" fmla="val 767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B198321-DB56-4415-B3BB-D058B2600BF6}"/>
              </a:ext>
            </a:extLst>
          </p:cNvPr>
          <p:cNvSpPr/>
          <p:nvPr/>
        </p:nvSpPr>
        <p:spPr bwMode="auto">
          <a:xfrm>
            <a:off x="9366131" y="4981509"/>
            <a:ext cx="2425128" cy="464332"/>
          </a:xfrm>
          <a:prstGeom prst="wedgeRoundRectCallout">
            <a:avLst>
              <a:gd name="adj1" fmla="val -66871"/>
              <a:gd name="adj2" fmla="val 199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subdomain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60477B9-CB18-4B37-91CF-9BD711330360}"/>
              </a:ext>
            </a:extLst>
          </p:cNvPr>
          <p:cNvSpPr/>
          <p:nvPr/>
        </p:nvSpPr>
        <p:spPr bwMode="auto">
          <a:xfrm>
            <a:off x="9735408" y="5589921"/>
            <a:ext cx="2055851" cy="464332"/>
          </a:xfrm>
          <a:prstGeom prst="wedgeRoundRectCallout">
            <a:avLst>
              <a:gd name="adj1" fmla="val -105761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scheme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C5D2EDA-1D59-48DD-BCAB-24FF151A55AA}"/>
              </a:ext>
            </a:extLst>
          </p:cNvPr>
          <p:cNvSpPr/>
          <p:nvPr/>
        </p:nvSpPr>
        <p:spPr bwMode="auto">
          <a:xfrm>
            <a:off x="10070692" y="6198333"/>
            <a:ext cx="1720567" cy="464332"/>
          </a:xfrm>
          <a:prstGeom prst="wedgeRoundRectCallout">
            <a:avLst>
              <a:gd name="adj1" fmla="val -104669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7232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9DF0-BB1F-4927-9CBD-A3F7DD29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BA70-0375-4AE7-9A31-9B6A4DA03F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26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F2BBE93C-DE78-4B44-809A-7982692E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71" y="1143996"/>
            <a:ext cx="9581058" cy="571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ABE4CD-99F9-4C52-92E7-423EEC9B6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in ASP.NET Core, is setup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Globally</a:t>
            </a:r>
            <a:r>
              <a:rPr lang="en-US" sz="2800" dirty="0"/>
              <a:t>, via a </a:t>
            </a:r>
            <a:r>
              <a:rPr lang="en-US" sz="2800" b="1" dirty="0">
                <a:solidFill>
                  <a:schemeClr val="bg1"/>
                </a:solidFill>
              </a:rPr>
              <a:t>middleware</a:t>
            </a:r>
          </a:p>
          <a:p>
            <a:pPr lvl="1"/>
            <a:r>
              <a:rPr lang="en-US" sz="2800" dirty="0"/>
              <a:t>Per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  <a:r>
              <a:rPr lang="en-US" sz="2800" dirty="0"/>
              <a:t> or per </a:t>
            </a:r>
            <a:r>
              <a:rPr lang="en-US" sz="2800" b="1" dirty="0">
                <a:solidFill>
                  <a:schemeClr val="bg1"/>
                </a:solidFill>
              </a:rPr>
              <a:t>Controller</a:t>
            </a:r>
            <a:r>
              <a:rPr lang="en-US" sz="2800" dirty="0"/>
              <a:t> via an </a:t>
            </a:r>
            <a:r>
              <a:rPr lang="en-US" sz="2800" b="1" dirty="0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190CA-E3AF-4DC5-9EA0-5E35D57D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8B49-F46F-4FB2-BEEC-0CE30FE0B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0A82C0F-55F6-4457-9465-2F193EB9C935}"/>
              </a:ext>
            </a:extLst>
          </p:cNvPr>
          <p:cNvSpPr txBox="1">
            <a:spLocks/>
          </p:cNvSpPr>
          <p:nvPr/>
        </p:nvSpPr>
        <p:spPr>
          <a:xfrm>
            <a:off x="565059" y="2948939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B66C82-18C9-4635-A99D-3E9FE47BFA87}"/>
              </a:ext>
            </a:extLst>
          </p:cNvPr>
          <p:cNvSpPr txBox="1">
            <a:spLocks/>
          </p:cNvSpPr>
          <p:nvPr/>
        </p:nvSpPr>
        <p:spPr>
          <a:xfrm>
            <a:off x="565059" y="4814155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app...)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builder.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WithOrigins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http://example.com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5F38F1-7477-4C70-AF06-55D2DE982A9B}"/>
              </a:ext>
            </a:extLst>
          </p:cNvPr>
          <p:cNvSpPr txBox="1">
            <a:spLocks/>
          </p:cNvSpPr>
          <p:nvPr/>
        </p:nvSpPr>
        <p:spPr>
          <a:xfrm>
            <a:off x="7476793" y="2948939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AllowSpecificOrigin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ContentResult GetBlaBla()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Content("bla-bla");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239CD87-A4F1-465F-A64C-7E8C53F2FDD6}"/>
              </a:ext>
            </a:extLst>
          </p:cNvPr>
          <p:cNvSpPr txBox="1">
            <a:spLocks/>
          </p:cNvSpPr>
          <p:nvPr/>
        </p:nvSpPr>
        <p:spPr>
          <a:xfrm>
            <a:off x="7476793" y="4814156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DisableCors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string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"1.0.0";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D1B6C-983C-4306-969A-3690256A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5006" r="-1053" b="-4756"/>
          <a:stretch/>
        </p:blipFill>
        <p:spPr>
          <a:xfrm>
            <a:off x="6176516" y="1196120"/>
            <a:ext cx="5521371" cy="13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490927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JavaScript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AJAX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jQuery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ASP.NET Core Web API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Angular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CORS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856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23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95807-F1FB-44C3-8C66-89D827B38B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A914A-2E3E-4E9B-8C89-FE626C6D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Yet another most commonly used data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7A43-1358-4E2B-93E9-DFD244E277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D4DB6-7092-4C42-8B23-2B376643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850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56C60-9064-4539-866C-27C9A98D8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defines a set of rules for encoding documents</a:t>
            </a:r>
          </a:p>
          <a:p>
            <a:pPr lvl="1"/>
            <a:r>
              <a:rPr lang="en-US" noProof="1"/>
              <a:t>Stands for </a:t>
            </a:r>
            <a:r>
              <a:rPr lang="en-US" b="1" noProof="1">
                <a:solidFill>
                  <a:schemeClr val="bg1"/>
                </a:solidFill>
              </a:rPr>
              <a:t>Ex</a:t>
            </a:r>
            <a:r>
              <a:rPr lang="en-US" noProof="1"/>
              <a:t>tensible 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arkup </a:t>
            </a:r>
            <a:r>
              <a:rPr lang="en-US" b="1" noProof="1">
                <a:solidFill>
                  <a:schemeClr val="bg1"/>
                </a:solidFill>
              </a:rPr>
              <a:t>L</a:t>
            </a:r>
            <a:r>
              <a:rPr lang="en-US" noProof="1"/>
              <a:t>anguage</a:t>
            </a: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  <a:r>
              <a:rPr lang="en-US" noProof="1"/>
              <a:t> </a:t>
            </a:r>
          </a:p>
          <a:p>
            <a:pPr lvl="2"/>
            <a:r>
              <a:rPr lang="en-US" noProof="1"/>
              <a:t>In terms of </a:t>
            </a:r>
            <a:r>
              <a:rPr lang="en-US" b="1" noProof="1">
                <a:solidFill>
                  <a:schemeClr val="bg1"/>
                </a:solidFill>
              </a:rPr>
              <a:t>human-readability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machine-parsability</a:t>
            </a:r>
          </a:p>
          <a:p>
            <a:pPr lvl="2"/>
            <a:r>
              <a:rPr lang="en-US" noProof="1"/>
              <a:t>In terms of hierarchy (values within values)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is a textual data format</a:t>
            </a:r>
          </a:p>
          <a:p>
            <a:pPr lvl="1"/>
            <a:r>
              <a:rPr lang="en-US" noProof="1"/>
              <a:t>Strong support for different human languages via </a:t>
            </a:r>
            <a:r>
              <a:rPr lang="en-US" b="1" noProof="1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en-US" noProof="1"/>
              <a:t>The design focuses strongly on actual documents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81095-4F6D-47EE-8DB9-93A4BF0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349F2-3FDB-4D06-85CE-2D33C0EA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74" y="1462454"/>
            <a:ext cx="1553307" cy="15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0FCBE-21EE-4BB7-94BD-08F449DA7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XML</a:t>
            </a:r>
            <a:r>
              <a:rPr lang="en-US" dirty="0"/>
              <a:t> has many applications</a:t>
            </a:r>
          </a:p>
          <a:p>
            <a:pPr lvl="1"/>
            <a:r>
              <a:rPr lang="en-US" sz="3200" noProof="1"/>
              <a:t>There are 2 </a:t>
            </a:r>
            <a:r>
              <a:rPr lang="en-US" sz="3200" b="1" noProof="1">
                <a:solidFill>
                  <a:schemeClr val="bg1"/>
                </a:solidFill>
              </a:rPr>
              <a:t>MIME</a:t>
            </a:r>
            <a:r>
              <a:rPr lang="en-US" sz="3200" noProof="1"/>
              <a:t> types for </a:t>
            </a: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                        and 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files use the extension </a:t>
            </a:r>
            <a:r>
              <a:rPr lang="en-US" sz="3200" b="1" noProof="1">
                <a:solidFill>
                  <a:schemeClr val="bg1"/>
                </a:solidFill>
              </a:rPr>
              <a:t>.xml</a:t>
            </a:r>
            <a:endParaRPr lang="bg-BG" sz="3200" b="1" noProof="1">
              <a:solidFill>
                <a:schemeClr val="bg1"/>
              </a:solidFill>
            </a:endParaRPr>
          </a:p>
          <a:p>
            <a:pPr>
              <a:buClr>
                <a:srgbClr val="234465"/>
              </a:buClr>
            </a:pPr>
            <a:r>
              <a:rPr lang="en-US" sz="3400" b="1" noProof="1">
                <a:solidFill>
                  <a:schemeClr val="bg1"/>
                </a:solidFill>
              </a:rPr>
              <a:t>XML </a:t>
            </a:r>
            <a:r>
              <a:rPr lang="en-US" sz="3400" noProof="1"/>
              <a:t>has many applications</a:t>
            </a:r>
          </a:p>
          <a:p>
            <a:pPr lvl="1"/>
            <a:r>
              <a:rPr lang="en-US" sz="3200" noProof="1"/>
              <a:t>Widely-used in </a:t>
            </a:r>
            <a:r>
              <a:rPr lang="en-US" sz="3200" b="1" noProof="1">
                <a:solidFill>
                  <a:schemeClr val="bg1"/>
                </a:solidFill>
              </a:rPr>
              <a:t>SOA</a:t>
            </a:r>
            <a:r>
              <a:rPr lang="en-US" sz="3200" noProof="1"/>
              <a:t> (e.g. WCF)</a:t>
            </a:r>
          </a:p>
          <a:p>
            <a:pPr lvl="1"/>
            <a:r>
              <a:rPr lang="en-US" sz="3200" noProof="1"/>
              <a:t>Used for </a:t>
            </a:r>
            <a:r>
              <a:rPr lang="en-US" sz="3200" b="1" noProof="1">
                <a:solidFill>
                  <a:schemeClr val="bg1"/>
                </a:solidFill>
              </a:rPr>
              <a:t>configuring</a:t>
            </a:r>
            <a:r>
              <a:rPr lang="en-US" sz="3200" noProof="1"/>
              <a:t> .NET apps</a:t>
            </a:r>
          </a:p>
          <a:p>
            <a:pPr lvl="1"/>
            <a:r>
              <a:rPr lang="en-US" sz="3200" noProof="1"/>
              <a:t>Used in </a:t>
            </a:r>
            <a:r>
              <a:rPr lang="en-US" sz="3200" b="1" noProof="1">
                <a:solidFill>
                  <a:schemeClr val="bg1"/>
                </a:solidFill>
              </a:rPr>
              <a:t>Microsoft Office</a:t>
            </a:r>
            <a:r>
              <a:rPr lang="en-US" sz="3200" noProof="1"/>
              <a:t> formats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XHTML</a:t>
            </a:r>
            <a:r>
              <a:rPr lang="en-US" sz="3200" noProof="1"/>
              <a:t> was intended to be strict </a:t>
            </a:r>
            <a:r>
              <a:rPr lang="en-US" sz="3200" b="1" noProof="1">
                <a:solidFill>
                  <a:schemeClr val="bg1"/>
                </a:solidFill>
              </a:rPr>
              <a:t>HTML</a:t>
            </a:r>
            <a:r>
              <a:rPr lang="en-US" sz="3200" noProof="1"/>
              <a:t> format</a:t>
            </a:r>
          </a:p>
          <a:p>
            <a:pPr lvl="1"/>
            <a:endParaRPr lang="en-US" sz="3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E173-95FC-4F8B-8AF8-0D3279C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A12F-EC76-499D-8F28-B5BADCFBE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7E03E60-8BD8-4330-AA53-F07FDAF55BFC}"/>
              </a:ext>
            </a:extLst>
          </p:cNvPr>
          <p:cNvSpPr txBox="1">
            <a:spLocks/>
          </p:cNvSpPr>
          <p:nvPr/>
        </p:nvSpPr>
        <p:spPr>
          <a:xfrm>
            <a:off x="6793731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9327FC-77CF-49F6-BF1A-D4B71772B704}"/>
              </a:ext>
            </a:extLst>
          </p:cNvPr>
          <p:cNvSpPr txBox="1">
            <a:spLocks/>
          </p:cNvSpPr>
          <p:nvPr/>
        </p:nvSpPr>
        <p:spPr>
          <a:xfrm>
            <a:off x="9773616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text/xml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B87324-1873-4D55-B396-FF5F37F1EAE9}"/>
              </a:ext>
            </a:extLst>
          </p:cNvPr>
          <p:cNvSpPr txBox="1">
            <a:spLocks/>
          </p:cNvSpPr>
          <p:nvPr/>
        </p:nvSpPr>
        <p:spPr>
          <a:xfrm>
            <a:off x="6889372" y="2638348"/>
            <a:ext cx="5112226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&lt;?xml version="1.0" encoding="UTF-8" ?&gt;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&lt;records&gt;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id="1"&gt;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&lt;name&gt;Ivo&lt;/name&gt;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&lt;email&gt;ivo@softuni.bg&lt;/email&gt;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&lt;company&gt;Software University&lt;/company&gt;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id="2"&gt;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&lt;name&gt;Niki&lt;/name&gt;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&lt;email&gt;admin@Nikolay.it&lt;/email&gt;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&lt;company&gt;ZenCodeo&lt;/company&gt;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&lt;/records&gt;</a:t>
            </a:r>
          </a:p>
        </p:txBody>
      </p:sp>
    </p:spTree>
    <p:extLst>
      <p:ext uri="{BB962C8B-B14F-4D97-AF65-F5344CB8AC3E}">
        <p14:creationId xmlns:p14="http://schemas.microsoft.com/office/powerpoint/2010/main" val="10346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A74B1-525C-4FF5-B4B8-644FFA177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1256"/>
            <a:ext cx="10961783" cy="768084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C64E0C-A50A-4C15-A687-FAC923F2B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76869"/>
            <a:ext cx="10961783" cy="499819"/>
          </a:xfrm>
        </p:spPr>
        <p:txBody>
          <a:bodyPr/>
          <a:lstStyle/>
          <a:p>
            <a:r>
              <a:rPr lang="en-US" dirty="0"/>
              <a:t>Giving life to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27F5-3926-4E38-AE8C-38F7A2A15C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89C50-059B-45B5-B114-797AD31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6" y="1370825"/>
            <a:ext cx="4624828" cy="25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11158</TotalTime>
  <Words>3254</Words>
  <Application>Microsoft Office PowerPoint</Application>
  <PresentationFormat>Widescreen</PresentationFormat>
  <Paragraphs>703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맑은 고딕</vt:lpstr>
      <vt:lpstr>Arial</vt:lpstr>
      <vt:lpstr>Calibri</vt:lpstr>
      <vt:lpstr>Consolas</vt:lpstr>
      <vt:lpstr>Helvetica</vt:lpstr>
      <vt:lpstr>Lucida Grande</vt:lpstr>
      <vt:lpstr>Wingdings</vt:lpstr>
      <vt:lpstr>Wingdings 2</vt:lpstr>
      <vt:lpstr>1_SoftUni3_1</vt:lpstr>
      <vt:lpstr>Table of Contents</vt:lpstr>
      <vt:lpstr>Have a Question?</vt:lpstr>
      <vt:lpstr>PowerPoint Presentation</vt:lpstr>
      <vt:lpstr>JSON</vt:lpstr>
      <vt:lpstr>JSON</vt:lpstr>
      <vt:lpstr>PowerPoint Presentation</vt:lpstr>
      <vt:lpstr>XML</vt:lpstr>
      <vt:lpstr>XML</vt:lpstr>
      <vt:lpstr>PowerPoint Presentation</vt:lpstr>
      <vt:lpstr>Welcome to JavaScript</vt:lpstr>
      <vt:lpstr>Welcome to JavaScript (2)</vt:lpstr>
      <vt:lpstr>Welcome to JavaScript (3)</vt:lpstr>
      <vt:lpstr>PowerPoint Presentation</vt:lpstr>
      <vt:lpstr>AJAX</vt:lpstr>
      <vt:lpstr>AJAX</vt:lpstr>
      <vt:lpstr>AJAX: Workflow</vt:lpstr>
      <vt:lpstr>AJAX in Plain JavaScript (Vanilla JS)</vt:lpstr>
      <vt:lpstr>AJAX in SPA</vt:lpstr>
      <vt:lpstr>PowerPoint Presentation</vt:lpstr>
      <vt:lpstr>What is jQuery?</vt:lpstr>
      <vt:lpstr>Why jQuery?</vt:lpstr>
      <vt:lpstr>Selection with jQuery</vt:lpstr>
      <vt:lpstr>Adding Elements with jQuery</vt:lpstr>
      <vt:lpstr>Creating / Removing Elements</vt:lpstr>
      <vt:lpstr>jQuery Events: Attach / Remove</vt:lpstr>
      <vt:lpstr>PowerPoint Presentation</vt:lpstr>
      <vt:lpstr>jQuery vs Native XMLHttpRequest - GET</vt:lpstr>
      <vt:lpstr>jQuery AJAX</vt:lpstr>
      <vt:lpstr>jQuery AJAX</vt:lpstr>
      <vt:lpstr>PowerPoint Presentation</vt:lpstr>
      <vt:lpstr>Web API</vt:lpstr>
      <vt:lpstr>ASP.NET Core Web API</vt:lpstr>
      <vt:lpstr>ASP.NET Core Web API Controller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(Return Types)</vt:lpstr>
      <vt:lpstr>ASP.NET Core Web API (Return Types)</vt:lpstr>
      <vt:lpstr>ASP.NET Core Web API (GET Methods)</vt:lpstr>
      <vt:lpstr>ASP.NET Core Web API (POST Methods)</vt:lpstr>
      <vt:lpstr>ASP.NET Core Web API (PUT Methods)</vt:lpstr>
      <vt:lpstr>ASP.NET Core Web API (DELETE Methods)</vt:lpstr>
      <vt:lpstr>PowerPoint Presentation</vt:lpstr>
      <vt:lpstr>PowerPoint Presentation</vt:lpstr>
      <vt:lpstr>What is Angular?</vt:lpstr>
      <vt:lpstr>Angular</vt:lpstr>
      <vt:lpstr>Angular Features</vt:lpstr>
      <vt:lpstr>PowerPoint Presentation</vt:lpstr>
      <vt:lpstr>PowerPoint Presentation</vt:lpstr>
      <vt:lpstr>CORS</vt:lpstr>
      <vt:lpstr>CORS</vt:lpstr>
      <vt:lpstr>CORS Example</vt:lpstr>
      <vt:lpstr>CORS in ASP.NET Core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Stoyan</cp:lastModifiedBy>
  <cp:revision>6574</cp:revision>
  <dcterms:created xsi:type="dcterms:W3CDTF">2018-05-23T13:08:44Z</dcterms:created>
  <dcterms:modified xsi:type="dcterms:W3CDTF">2019-07-02T17:06:46Z</dcterms:modified>
</cp:coreProperties>
</file>